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x="18288000" cy="10287000"/>
  <p:notesSz cx="6858000" cy="9144000"/>
  <p:embeddedFontLst>
    <p:embeddedFont>
      <p:font typeface="Inter" charset="1" panose="02000503000000020004"/>
      <p:regular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9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0.png" Type="http://schemas.openxmlformats.org/officeDocument/2006/relationships/image"/><Relationship Id="rId3" Target="../media/image21.png" Type="http://schemas.openxmlformats.org/officeDocument/2006/relationships/image"/><Relationship Id="rId4" Target="../media/image22.png" Type="http://schemas.openxmlformats.org/officeDocument/2006/relationships/image"/><Relationship Id="rId5" Target="../media/image23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4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5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Relationship Id="rId3" Target="../media/image5.png" Type="http://schemas.openxmlformats.org/officeDocument/2006/relationships/image"/><Relationship Id="rId4" Target="../media/image6.png" Type="http://schemas.openxmlformats.org/officeDocument/2006/relationships/image"/><Relationship Id="rId5" Target="../media/image7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10.png" Type="http://schemas.openxmlformats.org/officeDocument/2006/relationships/image"/><Relationship Id="rId4" Target="../media/image11.png" Type="http://schemas.openxmlformats.org/officeDocument/2006/relationships/image"/><Relationship Id="rId5" Target="../media/image12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png" Type="http://schemas.openxmlformats.org/officeDocument/2006/relationships/image"/><Relationship Id="rId3" Target="../media/image14.png" Type="http://schemas.openxmlformats.org/officeDocument/2006/relationships/image"/><Relationship Id="rId4" Target="../media/image15.png" Type="http://schemas.openxmlformats.org/officeDocument/2006/relationships/image"/><Relationship Id="rId5" Target="../media/image16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7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8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2841819" cy="10287000"/>
          </a:xfrm>
          <a:custGeom>
            <a:avLst/>
            <a:gdLst/>
            <a:ahLst/>
            <a:cxnLst/>
            <a:rect r="r" b="b" t="t" l="l"/>
            <a:pathLst>
              <a:path h="10287000" w="2841819">
                <a:moveTo>
                  <a:pt x="0" y="0"/>
                </a:moveTo>
                <a:lnTo>
                  <a:pt x="2841819" y="0"/>
                </a:lnTo>
                <a:lnTo>
                  <a:pt x="2841819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1386" t="0" r="-41110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4365899" y="3030295"/>
            <a:ext cx="7952298" cy="31810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1969"/>
              </a:lnSpc>
            </a:pPr>
            <a:r>
              <a:rPr lang="en-US" sz="14082" spc="-1225">
                <a:solidFill>
                  <a:srgbClr val="262626"/>
                </a:solidFill>
                <a:latin typeface="Inter"/>
                <a:ea typeface="Inter"/>
                <a:cs typeface="Inter"/>
                <a:sym typeface="Inter"/>
              </a:rPr>
              <a:t>Operation Red Trench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4473768" y="7203521"/>
            <a:ext cx="2097288" cy="19083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127"/>
              </a:lnSpc>
            </a:pPr>
            <a:r>
              <a:rPr lang="en-US" sz="2503" spc="-217">
                <a:solidFill>
                  <a:srgbClr val="262626"/>
                </a:solidFill>
                <a:latin typeface="Inter"/>
                <a:ea typeface="Inter"/>
                <a:cs typeface="Inter"/>
                <a:sym typeface="Inter"/>
              </a:rPr>
              <a:t>A Strategic Blueprint for Transitioning the British Working Class Movement from Cadre Party to Mass Party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5957343" y="834390"/>
            <a:ext cx="1301957" cy="2076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1590"/>
              </a:lnSpc>
            </a:pPr>
            <a:r>
              <a:rPr lang="en-US" sz="1500" spc="-28">
                <a:solidFill>
                  <a:srgbClr val="262626"/>
                </a:solidFill>
                <a:latin typeface="Inter"/>
                <a:ea typeface="Inter"/>
                <a:cs typeface="Inter"/>
                <a:sym typeface="Inter"/>
              </a:rPr>
              <a:t>SolidarioGB</a:t>
            </a:r>
          </a:p>
        </p:txBody>
      </p:sp>
      <p:sp>
        <p:nvSpPr>
          <p:cNvPr name="AutoShape 6" id="6"/>
          <p:cNvSpPr/>
          <p:nvPr/>
        </p:nvSpPr>
        <p:spPr>
          <a:xfrm>
            <a:off x="16761483" y="9277350"/>
            <a:ext cx="497817" cy="0"/>
          </a:xfrm>
          <a:prstGeom prst="line">
            <a:avLst/>
          </a:prstGeom>
          <a:ln cap="flat" w="38100">
            <a:solidFill>
              <a:srgbClr val="262626"/>
            </a:solidFill>
            <a:prstDash val="solid"/>
            <a:headEnd type="none" len="sm" w="sm"/>
            <a:tailEnd type="none" len="sm" w="sm"/>
          </a:ln>
        </p:spPr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>
            <a:off x="2122303" y="3229693"/>
            <a:ext cx="1000064" cy="0"/>
          </a:xfrm>
          <a:prstGeom prst="line">
            <a:avLst/>
          </a:prstGeom>
          <a:ln cap="flat" w="38100">
            <a:solidFill>
              <a:srgbClr val="262626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3" id="3"/>
          <p:cNvGrpSpPr/>
          <p:nvPr/>
        </p:nvGrpSpPr>
        <p:grpSpPr>
          <a:xfrm rot="0">
            <a:off x="1812268" y="4181663"/>
            <a:ext cx="6280151" cy="4837964"/>
            <a:chOff x="0" y="0"/>
            <a:chExt cx="1980086" cy="1525375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980086" cy="1525375"/>
            </a:xfrm>
            <a:custGeom>
              <a:avLst/>
              <a:gdLst/>
              <a:ahLst/>
              <a:cxnLst/>
              <a:rect r="r" b="b" t="t" l="l"/>
              <a:pathLst>
                <a:path h="1525375" w="1980086">
                  <a:moveTo>
                    <a:pt x="32052" y="0"/>
                  </a:moveTo>
                  <a:lnTo>
                    <a:pt x="1948034" y="0"/>
                  </a:lnTo>
                  <a:cubicBezTo>
                    <a:pt x="1965736" y="0"/>
                    <a:pt x="1980086" y="14350"/>
                    <a:pt x="1980086" y="32052"/>
                  </a:cubicBezTo>
                  <a:lnTo>
                    <a:pt x="1980086" y="1493323"/>
                  </a:lnTo>
                  <a:cubicBezTo>
                    <a:pt x="1980086" y="1511025"/>
                    <a:pt x="1965736" y="1525375"/>
                    <a:pt x="1948034" y="1525375"/>
                  </a:cubicBezTo>
                  <a:lnTo>
                    <a:pt x="32052" y="1525375"/>
                  </a:lnTo>
                  <a:cubicBezTo>
                    <a:pt x="14350" y="1525375"/>
                    <a:pt x="0" y="1511025"/>
                    <a:pt x="0" y="1493323"/>
                  </a:cubicBezTo>
                  <a:lnTo>
                    <a:pt x="0" y="32052"/>
                  </a:lnTo>
                  <a:cubicBezTo>
                    <a:pt x="0" y="14350"/>
                    <a:pt x="14350" y="0"/>
                    <a:pt x="32052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19050"/>
              <a:ext cx="1980086" cy="15063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1590"/>
                </a:lnSpc>
              </a:pPr>
            </a:p>
          </p:txBody>
        </p:sp>
      </p:grpSp>
      <p:pic>
        <p:nvPicPr>
          <p:cNvPr name="Picture 6" id="6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 rot="0">
            <a:off x="1588550" y="4001146"/>
            <a:ext cx="6727588" cy="5199000"/>
          </a:xfrm>
          <a:prstGeom prst="rect">
            <a:avLst/>
          </a:prstGeom>
        </p:spPr>
      </p:pic>
      <p:grpSp>
        <p:nvGrpSpPr>
          <p:cNvPr name="Group 7" id="7"/>
          <p:cNvGrpSpPr/>
          <p:nvPr/>
        </p:nvGrpSpPr>
        <p:grpSpPr>
          <a:xfrm rot="0">
            <a:off x="8359406" y="4181663"/>
            <a:ext cx="3958151" cy="2330428"/>
            <a:chOff x="0" y="0"/>
            <a:chExt cx="1247976" cy="734767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247976" cy="734767"/>
            </a:xfrm>
            <a:custGeom>
              <a:avLst/>
              <a:gdLst/>
              <a:ahLst/>
              <a:cxnLst/>
              <a:rect r="r" b="b" t="t" l="l"/>
              <a:pathLst>
                <a:path h="734767" w="1247976">
                  <a:moveTo>
                    <a:pt x="43031" y="0"/>
                  </a:moveTo>
                  <a:lnTo>
                    <a:pt x="1204945" y="0"/>
                  </a:lnTo>
                  <a:cubicBezTo>
                    <a:pt x="1228710" y="0"/>
                    <a:pt x="1247976" y="19266"/>
                    <a:pt x="1247976" y="43031"/>
                  </a:cubicBezTo>
                  <a:lnTo>
                    <a:pt x="1247976" y="691736"/>
                  </a:lnTo>
                  <a:cubicBezTo>
                    <a:pt x="1247976" y="715501"/>
                    <a:pt x="1228710" y="734767"/>
                    <a:pt x="1204945" y="734767"/>
                  </a:cubicBezTo>
                  <a:lnTo>
                    <a:pt x="43031" y="734767"/>
                  </a:lnTo>
                  <a:cubicBezTo>
                    <a:pt x="19266" y="734767"/>
                    <a:pt x="0" y="715501"/>
                    <a:pt x="0" y="691736"/>
                  </a:cubicBezTo>
                  <a:lnTo>
                    <a:pt x="0" y="43031"/>
                  </a:lnTo>
                  <a:cubicBezTo>
                    <a:pt x="0" y="19266"/>
                    <a:pt x="19266" y="0"/>
                    <a:pt x="43031" y="0"/>
                  </a:cubicBezTo>
                  <a:close/>
                </a:path>
              </a:pathLst>
            </a:custGeom>
            <a:solidFill>
              <a:srgbClr val="262626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19050"/>
              <a:ext cx="1247976" cy="71571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1590"/>
                </a:lnSpc>
              </a:pPr>
            </a:p>
          </p:txBody>
        </p:sp>
      </p:grpSp>
      <p:sp>
        <p:nvSpPr>
          <p:cNvPr name="TextBox 10" id="10"/>
          <p:cNvSpPr txBox="true"/>
          <p:nvPr/>
        </p:nvSpPr>
        <p:spPr>
          <a:xfrm rot="0">
            <a:off x="2122303" y="1912464"/>
            <a:ext cx="8196203" cy="7292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201"/>
              </a:lnSpc>
            </a:pPr>
            <a:r>
              <a:rPr lang="en-US" sz="6119" spc="-250">
                <a:solidFill>
                  <a:srgbClr val="262626"/>
                </a:solidFill>
                <a:latin typeface="Inter"/>
                <a:ea typeface="Inter"/>
                <a:cs typeface="Inter"/>
                <a:sym typeface="Inter"/>
              </a:rPr>
              <a:t>Implementation Timeline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5957343" y="834390"/>
            <a:ext cx="1301957" cy="4076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1588"/>
              </a:lnSpc>
            </a:pPr>
            <a:r>
              <a:rPr lang="en-US" sz="1498" spc="-28">
                <a:solidFill>
                  <a:srgbClr val="262626"/>
                </a:solidFill>
                <a:latin typeface="Inter"/>
                <a:ea typeface="Inter"/>
                <a:cs typeface="Inter"/>
                <a:sym typeface="Inter"/>
              </a:rPr>
              <a:t>Operation Red Trench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8730577" y="5318302"/>
            <a:ext cx="3215808" cy="7791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117"/>
              </a:lnSpc>
            </a:pPr>
            <a:r>
              <a:rPr lang="en-US" sz="2398" spc="-4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Red Trenches established nationwide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8750552" y="4577257"/>
            <a:ext cx="1766494" cy="3530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57"/>
              </a:lnSpc>
            </a:pPr>
            <a:r>
              <a:rPr lang="en-US" sz="2198" spc="-37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5 → 15 → 30</a:t>
            </a:r>
          </a:p>
        </p:txBody>
      </p:sp>
      <p:grpSp>
        <p:nvGrpSpPr>
          <p:cNvPr name="Group 14" id="14"/>
          <p:cNvGrpSpPr/>
          <p:nvPr/>
        </p:nvGrpSpPr>
        <p:grpSpPr>
          <a:xfrm rot="0">
            <a:off x="8359406" y="6689199"/>
            <a:ext cx="3958151" cy="2330428"/>
            <a:chOff x="0" y="0"/>
            <a:chExt cx="1247976" cy="734767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1247976" cy="734767"/>
            </a:xfrm>
            <a:custGeom>
              <a:avLst/>
              <a:gdLst/>
              <a:ahLst/>
              <a:cxnLst/>
              <a:rect r="r" b="b" t="t" l="l"/>
              <a:pathLst>
                <a:path h="734767" w="1247976">
                  <a:moveTo>
                    <a:pt x="43031" y="0"/>
                  </a:moveTo>
                  <a:lnTo>
                    <a:pt x="1204945" y="0"/>
                  </a:lnTo>
                  <a:cubicBezTo>
                    <a:pt x="1228710" y="0"/>
                    <a:pt x="1247976" y="19266"/>
                    <a:pt x="1247976" y="43031"/>
                  </a:cubicBezTo>
                  <a:lnTo>
                    <a:pt x="1247976" y="691736"/>
                  </a:lnTo>
                  <a:cubicBezTo>
                    <a:pt x="1247976" y="715501"/>
                    <a:pt x="1228710" y="734767"/>
                    <a:pt x="1204945" y="734767"/>
                  </a:cubicBezTo>
                  <a:lnTo>
                    <a:pt x="43031" y="734767"/>
                  </a:lnTo>
                  <a:cubicBezTo>
                    <a:pt x="19266" y="734767"/>
                    <a:pt x="0" y="715501"/>
                    <a:pt x="0" y="691736"/>
                  </a:cubicBezTo>
                  <a:lnTo>
                    <a:pt x="0" y="43031"/>
                  </a:lnTo>
                  <a:cubicBezTo>
                    <a:pt x="0" y="19266"/>
                    <a:pt x="19266" y="0"/>
                    <a:pt x="43031" y="0"/>
                  </a:cubicBezTo>
                  <a:close/>
                </a:path>
              </a:pathLst>
            </a:custGeom>
            <a:solidFill>
              <a:srgbClr val="3062DC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0" y="19050"/>
              <a:ext cx="1247976" cy="71571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1590"/>
                </a:lnSpc>
              </a:pPr>
            </a:p>
          </p:txBody>
        </p:sp>
      </p:grpSp>
      <p:sp>
        <p:nvSpPr>
          <p:cNvPr name="TextBox 17" id="17"/>
          <p:cNvSpPr txBox="true"/>
          <p:nvPr/>
        </p:nvSpPr>
        <p:spPr>
          <a:xfrm rot="0">
            <a:off x="8730577" y="7825838"/>
            <a:ext cx="3215808" cy="7791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117"/>
              </a:lnSpc>
            </a:pPr>
            <a:r>
              <a:rPr lang="en-US" sz="2398" spc="-4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Council seats targeted by Month 36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8750552" y="7084793"/>
            <a:ext cx="1766494" cy="3530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57"/>
              </a:lnSpc>
            </a:pPr>
            <a:r>
              <a:rPr lang="en-US" sz="2198" spc="-37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3-5 Seats</a:t>
            </a:r>
          </a:p>
        </p:txBody>
      </p:sp>
      <p:grpSp>
        <p:nvGrpSpPr>
          <p:cNvPr name="Group 19" id="19"/>
          <p:cNvGrpSpPr/>
          <p:nvPr/>
        </p:nvGrpSpPr>
        <p:grpSpPr>
          <a:xfrm rot="0">
            <a:off x="12517581" y="4181663"/>
            <a:ext cx="3958151" cy="2330428"/>
            <a:chOff x="0" y="0"/>
            <a:chExt cx="1247976" cy="734767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1247976" cy="734767"/>
            </a:xfrm>
            <a:custGeom>
              <a:avLst/>
              <a:gdLst/>
              <a:ahLst/>
              <a:cxnLst/>
              <a:rect r="r" b="b" t="t" l="l"/>
              <a:pathLst>
                <a:path h="734767" w="1247976">
                  <a:moveTo>
                    <a:pt x="43031" y="0"/>
                  </a:moveTo>
                  <a:lnTo>
                    <a:pt x="1204945" y="0"/>
                  </a:lnTo>
                  <a:cubicBezTo>
                    <a:pt x="1228710" y="0"/>
                    <a:pt x="1247976" y="19266"/>
                    <a:pt x="1247976" y="43031"/>
                  </a:cubicBezTo>
                  <a:lnTo>
                    <a:pt x="1247976" y="691736"/>
                  </a:lnTo>
                  <a:cubicBezTo>
                    <a:pt x="1247976" y="715501"/>
                    <a:pt x="1228710" y="734767"/>
                    <a:pt x="1204945" y="734767"/>
                  </a:cubicBezTo>
                  <a:lnTo>
                    <a:pt x="43031" y="734767"/>
                  </a:lnTo>
                  <a:cubicBezTo>
                    <a:pt x="19266" y="734767"/>
                    <a:pt x="0" y="715501"/>
                    <a:pt x="0" y="691736"/>
                  </a:cubicBezTo>
                  <a:lnTo>
                    <a:pt x="0" y="43031"/>
                  </a:lnTo>
                  <a:cubicBezTo>
                    <a:pt x="0" y="19266"/>
                    <a:pt x="19266" y="0"/>
                    <a:pt x="43031" y="0"/>
                  </a:cubicBezTo>
                  <a:close/>
                </a:path>
              </a:pathLst>
            </a:custGeom>
            <a:solidFill>
              <a:srgbClr val="515151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0" y="19050"/>
              <a:ext cx="1247976" cy="71571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1590"/>
                </a:lnSpc>
              </a:pPr>
            </a:p>
          </p:txBody>
        </p:sp>
      </p:grpSp>
      <p:sp>
        <p:nvSpPr>
          <p:cNvPr name="TextBox 22" id="22"/>
          <p:cNvSpPr txBox="true"/>
          <p:nvPr/>
        </p:nvSpPr>
        <p:spPr>
          <a:xfrm rot="0">
            <a:off x="12888753" y="5318302"/>
            <a:ext cx="2444076" cy="7791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117"/>
              </a:lnSpc>
            </a:pPr>
            <a:r>
              <a:rPr lang="en-US" sz="2398" spc="-4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Active members by Phase 3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2908727" y="4577257"/>
            <a:ext cx="1766494" cy="3530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57"/>
              </a:lnSpc>
            </a:pPr>
            <a:r>
              <a:rPr lang="en-US" sz="2198" spc="-37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5,000</a:t>
            </a:r>
          </a:p>
        </p:txBody>
      </p:sp>
      <p:grpSp>
        <p:nvGrpSpPr>
          <p:cNvPr name="Group 24" id="24"/>
          <p:cNvGrpSpPr/>
          <p:nvPr/>
        </p:nvGrpSpPr>
        <p:grpSpPr>
          <a:xfrm rot="0">
            <a:off x="12517581" y="6689199"/>
            <a:ext cx="3958151" cy="2330428"/>
            <a:chOff x="0" y="0"/>
            <a:chExt cx="1247976" cy="734767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1247976" cy="734767"/>
            </a:xfrm>
            <a:custGeom>
              <a:avLst/>
              <a:gdLst/>
              <a:ahLst/>
              <a:cxnLst/>
              <a:rect r="r" b="b" t="t" l="l"/>
              <a:pathLst>
                <a:path h="734767" w="1247976">
                  <a:moveTo>
                    <a:pt x="43031" y="0"/>
                  </a:moveTo>
                  <a:lnTo>
                    <a:pt x="1204945" y="0"/>
                  </a:lnTo>
                  <a:cubicBezTo>
                    <a:pt x="1228710" y="0"/>
                    <a:pt x="1247976" y="19266"/>
                    <a:pt x="1247976" y="43031"/>
                  </a:cubicBezTo>
                  <a:lnTo>
                    <a:pt x="1247976" y="691736"/>
                  </a:lnTo>
                  <a:cubicBezTo>
                    <a:pt x="1247976" y="715501"/>
                    <a:pt x="1228710" y="734767"/>
                    <a:pt x="1204945" y="734767"/>
                  </a:cubicBezTo>
                  <a:lnTo>
                    <a:pt x="43031" y="734767"/>
                  </a:lnTo>
                  <a:cubicBezTo>
                    <a:pt x="19266" y="734767"/>
                    <a:pt x="0" y="715501"/>
                    <a:pt x="0" y="691736"/>
                  </a:cubicBezTo>
                  <a:lnTo>
                    <a:pt x="0" y="43031"/>
                  </a:lnTo>
                  <a:cubicBezTo>
                    <a:pt x="0" y="19266"/>
                    <a:pt x="19266" y="0"/>
                    <a:pt x="43031" y="0"/>
                  </a:cubicBezTo>
                  <a:close/>
                </a:path>
              </a:pathLst>
            </a:custGeom>
            <a:solidFill>
              <a:srgbClr val="979797"/>
            </a:solidFill>
          </p:spPr>
        </p:sp>
        <p:sp>
          <p:nvSpPr>
            <p:cNvPr name="TextBox 26" id="26"/>
            <p:cNvSpPr txBox="true"/>
            <p:nvPr/>
          </p:nvSpPr>
          <p:spPr>
            <a:xfrm>
              <a:off x="0" y="19050"/>
              <a:ext cx="1247976" cy="71571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1590"/>
                </a:lnSpc>
              </a:pPr>
            </a:p>
          </p:txBody>
        </p:sp>
      </p:grpSp>
      <p:sp>
        <p:nvSpPr>
          <p:cNvPr name="TextBox 27" id="27"/>
          <p:cNvSpPr txBox="true"/>
          <p:nvPr/>
        </p:nvSpPr>
        <p:spPr>
          <a:xfrm rot="0">
            <a:off x="12888753" y="7825838"/>
            <a:ext cx="2600068" cy="7791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117"/>
              </a:lnSpc>
            </a:pPr>
            <a:r>
              <a:rPr lang="en-US" sz="2398" spc="-4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Growth trajectory over 36 months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12908727" y="7084793"/>
            <a:ext cx="1766494" cy="3530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57"/>
              </a:lnSpc>
            </a:pPr>
            <a:r>
              <a:rPr lang="en-US" sz="2198" spc="-37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250 → 1,500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703019" y="3969283"/>
            <a:ext cx="6177077" cy="17748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765"/>
              </a:lnSpc>
            </a:pPr>
            <a:r>
              <a:rPr lang="en-US" sz="7959" spc="-326">
                <a:solidFill>
                  <a:srgbClr val="262626"/>
                </a:solidFill>
                <a:latin typeface="Inter"/>
                <a:ea typeface="Inter"/>
                <a:cs typeface="Inter"/>
                <a:sym typeface="Inter"/>
              </a:rPr>
              <a:t>Organisational</a:t>
            </a:r>
          </a:p>
          <a:p>
            <a:pPr algn="l" marL="0" indent="0" lvl="0">
              <a:lnSpc>
                <a:spcPts val="6765"/>
              </a:lnSpc>
            </a:pPr>
            <a:r>
              <a:rPr lang="en-US" sz="7959" spc="-326">
                <a:solidFill>
                  <a:srgbClr val="262626"/>
                </a:solidFill>
                <a:latin typeface="Inter"/>
                <a:ea typeface="Inter"/>
                <a:cs typeface="Inter"/>
                <a:sym typeface="Inter"/>
              </a:rPr>
              <a:t>Principles</a:t>
            </a:r>
          </a:p>
        </p:txBody>
      </p:sp>
      <p:sp>
        <p:nvSpPr>
          <p:cNvPr name="AutoShape 3" id="3"/>
          <p:cNvSpPr/>
          <p:nvPr/>
        </p:nvSpPr>
        <p:spPr>
          <a:xfrm>
            <a:off x="1817319" y="7058802"/>
            <a:ext cx="1000064" cy="0"/>
          </a:xfrm>
          <a:prstGeom prst="line">
            <a:avLst/>
          </a:prstGeom>
          <a:ln cap="flat" w="38100">
            <a:solidFill>
              <a:srgbClr val="262626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4" id="4"/>
          <p:cNvGrpSpPr/>
          <p:nvPr/>
        </p:nvGrpSpPr>
        <p:grpSpPr>
          <a:xfrm rot="0">
            <a:off x="9148472" y="1051941"/>
            <a:ext cx="3280611" cy="3966073"/>
            <a:chOff x="0" y="0"/>
            <a:chExt cx="1034353" cy="1250474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034353" cy="1250474"/>
            </a:xfrm>
            <a:custGeom>
              <a:avLst/>
              <a:gdLst/>
              <a:ahLst/>
              <a:cxnLst/>
              <a:rect r="r" b="b" t="t" l="l"/>
              <a:pathLst>
                <a:path h="1250474" w="1034353">
                  <a:moveTo>
                    <a:pt x="51918" y="0"/>
                  </a:moveTo>
                  <a:lnTo>
                    <a:pt x="982435" y="0"/>
                  </a:lnTo>
                  <a:cubicBezTo>
                    <a:pt x="1011108" y="0"/>
                    <a:pt x="1034353" y="23244"/>
                    <a:pt x="1034353" y="51918"/>
                  </a:cubicBezTo>
                  <a:lnTo>
                    <a:pt x="1034353" y="1198556"/>
                  </a:lnTo>
                  <a:cubicBezTo>
                    <a:pt x="1034353" y="1227229"/>
                    <a:pt x="1011108" y="1250474"/>
                    <a:pt x="982435" y="1250474"/>
                  </a:cubicBezTo>
                  <a:lnTo>
                    <a:pt x="51918" y="1250474"/>
                  </a:lnTo>
                  <a:cubicBezTo>
                    <a:pt x="23244" y="1250474"/>
                    <a:pt x="0" y="1227229"/>
                    <a:pt x="0" y="1198556"/>
                  </a:cubicBezTo>
                  <a:lnTo>
                    <a:pt x="0" y="51918"/>
                  </a:lnTo>
                  <a:cubicBezTo>
                    <a:pt x="0" y="23244"/>
                    <a:pt x="23244" y="0"/>
                    <a:pt x="51918" y="0"/>
                  </a:cubicBezTo>
                  <a:close/>
                </a:path>
              </a:pathLst>
            </a:custGeom>
            <a:solidFill>
              <a:srgbClr val="262626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19050"/>
              <a:ext cx="1034353" cy="123142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1590"/>
                </a:lnSpc>
              </a:pP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12676732" y="1067890"/>
            <a:ext cx="3280611" cy="3966073"/>
            <a:chOff x="0" y="0"/>
            <a:chExt cx="1034353" cy="1250474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034353" cy="1250474"/>
            </a:xfrm>
            <a:custGeom>
              <a:avLst/>
              <a:gdLst/>
              <a:ahLst/>
              <a:cxnLst/>
              <a:rect r="r" b="b" t="t" l="l"/>
              <a:pathLst>
                <a:path h="1250474" w="1034353">
                  <a:moveTo>
                    <a:pt x="51918" y="0"/>
                  </a:moveTo>
                  <a:lnTo>
                    <a:pt x="982435" y="0"/>
                  </a:lnTo>
                  <a:cubicBezTo>
                    <a:pt x="1011108" y="0"/>
                    <a:pt x="1034353" y="23244"/>
                    <a:pt x="1034353" y="51918"/>
                  </a:cubicBezTo>
                  <a:lnTo>
                    <a:pt x="1034353" y="1198556"/>
                  </a:lnTo>
                  <a:cubicBezTo>
                    <a:pt x="1034353" y="1227229"/>
                    <a:pt x="1011108" y="1250474"/>
                    <a:pt x="982435" y="1250474"/>
                  </a:cubicBezTo>
                  <a:lnTo>
                    <a:pt x="51918" y="1250474"/>
                  </a:lnTo>
                  <a:cubicBezTo>
                    <a:pt x="23244" y="1250474"/>
                    <a:pt x="0" y="1227229"/>
                    <a:pt x="0" y="1198556"/>
                  </a:cubicBezTo>
                  <a:lnTo>
                    <a:pt x="0" y="51918"/>
                  </a:lnTo>
                  <a:cubicBezTo>
                    <a:pt x="0" y="23244"/>
                    <a:pt x="23244" y="0"/>
                    <a:pt x="51918" y="0"/>
                  </a:cubicBezTo>
                  <a:close/>
                </a:path>
              </a:pathLst>
            </a:custGeom>
            <a:solidFill>
              <a:srgbClr val="3062DC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19050"/>
              <a:ext cx="1034353" cy="123142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1590"/>
                </a:lnSpc>
              </a:pP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9148472" y="5253037"/>
            <a:ext cx="3280611" cy="3966073"/>
            <a:chOff x="0" y="0"/>
            <a:chExt cx="1034353" cy="1250474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034353" cy="1250474"/>
            </a:xfrm>
            <a:custGeom>
              <a:avLst/>
              <a:gdLst/>
              <a:ahLst/>
              <a:cxnLst/>
              <a:rect r="r" b="b" t="t" l="l"/>
              <a:pathLst>
                <a:path h="1250474" w="1034353">
                  <a:moveTo>
                    <a:pt x="51918" y="0"/>
                  </a:moveTo>
                  <a:lnTo>
                    <a:pt x="982435" y="0"/>
                  </a:lnTo>
                  <a:cubicBezTo>
                    <a:pt x="1011108" y="0"/>
                    <a:pt x="1034353" y="23244"/>
                    <a:pt x="1034353" y="51918"/>
                  </a:cubicBezTo>
                  <a:lnTo>
                    <a:pt x="1034353" y="1198556"/>
                  </a:lnTo>
                  <a:cubicBezTo>
                    <a:pt x="1034353" y="1227229"/>
                    <a:pt x="1011108" y="1250474"/>
                    <a:pt x="982435" y="1250474"/>
                  </a:cubicBezTo>
                  <a:lnTo>
                    <a:pt x="51918" y="1250474"/>
                  </a:lnTo>
                  <a:cubicBezTo>
                    <a:pt x="23244" y="1250474"/>
                    <a:pt x="0" y="1227229"/>
                    <a:pt x="0" y="1198556"/>
                  </a:cubicBezTo>
                  <a:lnTo>
                    <a:pt x="0" y="51918"/>
                  </a:lnTo>
                  <a:cubicBezTo>
                    <a:pt x="0" y="23244"/>
                    <a:pt x="23244" y="0"/>
                    <a:pt x="51918" y="0"/>
                  </a:cubicBezTo>
                  <a:close/>
                </a:path>
              </a:pathLst>
            </a:custGeom>
            <a:solidFill>
              <a:srgbClr val="515151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19050"/>
              <a:ext cx="1034353" cy="123142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1590"/>
                </a:lnSpc>
              </a:pP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12676732" y="5268986"/>
            <a:ext cx="3280611" cy="3966073"/>
            <a:chOff x="0" y="0"/>
            <a:chExt cx="1034353" cy="1250474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1034353" cy="1250474"/>
            </a:xfrm>
            <a:custGeom>
              <a:avLst/>
              <a:gdLst/>
              <a:ahLst/>
              <a:cxnLst/>
              <a:rect r="r" b="b" t="t" l="l"/>
              <a:pathLst>
                <a:path h="1250474" w="1034353">
                  <a:moveTo>
                    <a:pt x="51918" y="0"/>
                  </a:moveTo>
                  <a:lnTo>
                    <a:pt x="982435" y="0"/>
                  </a:lnTo>
                  <a:cubicBezTo>
                    <a:pt x="1011108" y="0"/>
                    <a:pt x="1034353" y="23244"/>
                    <a:pt x="1034353" y="51918"/>
                  </a:cubicBezTo>
                  <a:lnTo>
                    <a:pt x="1034353" y="1198556"/>
                  </a:lnTo>
                  <a:cubicBezTo>
                    <a:pt x="1034353" y="1227229"/>
                    <a:pt x="1011108" y="1250474"/>
                    <a:pt x="982435" y="1250474"/>
                  </a:cubicBezTo>
                  <a:lnTo>
                    <a:pt x="51918" y="1250474"/>
                  </a:lnTo>
                  <a:cubicBezTo>
                    <a:pt x="23244" y="1250474"/>
                    <a:pt x="0" y="1227229"/>
                    <a:pt x="0" y="1198556"/>
                  </a:cubicBezTo>
                  <a:lnTo>
                    <a:pt x="0" y="51918"/>
                  </a:lnTo>
                  <a:cubicBezTo>
                    <a:pt x="0" y="23244"/>
                    <a:pt x="23244" y="0"/>
                    <a:pt x="51918" y="0"/>
                  </a:cubicBezTo>
                  <a:close/>
                </a:path>
              </a:pathLst>
            </a:custGeom>
            <a:solidFill>
              <a:srgbClr val="979797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0" y="19050"/>
              <a:ext cx="1034353" cy="123142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1590"/>
                </a:lnSpc>
              </a:pPr>
            </a:p>
          </p:txBody>
        </p:sp>
      </p:grpSp>
      <p:sp>
        <p:nvSpPr>
          <p:cNvPr name="Freeform 16" id="16"/>
          <p:cNvSpPr/>
          <p:nvPr/>
        </p:nvSpPr>
        <p:spPr>
          <a:xfrm flipH="false" flipV="false" rot="0">
            <a:off x="9377254" y="1261886"/>
            <a:ext cx="1382948" cy="1388855"/>
          </a:xfrm>
          <a:custGeom>
            <a:avLst/>
            <a:gdLst/>
            <a:ahLst/>
            <a:cxnLst/>
            <a:rect r="r" b="b" t="t" l="l"/>
            <a:pathLst>
              <a:path h="1388855" w="1382948">
                <a:moveTo>
                  <a:pt x="0" y="0"/>
                </a:moveTo>
                <a:lnTo>
                  <a:pt x="1382948" y="0"/>
                </a:lnTo>
                <a:lnTo>
                  <a:pt x="1382948" y="1388855"/>
                </a:lnTo>
                <a:lnTo>
                  <a:pt x="0" y="138885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13" t="0" r="-213" b="0"/>
            </a:stretch>
          </a:blipFill>
        </p:spPr>
      </p:sp>
      <p:sp>
        <p:nvSpPr>
          <p:cNvPr name="TextBox 17" id="17"/>
          <p:cNvSpPr txBox="true"/>
          <p:nvPr/>
        </p:nvSpPr>
        <p:spPr>
          <a:xfrm rot="0">
            <a:off x="15957343" y="834390"/>
            <a:ext cx="1301957" cy="2076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1590"/>
              </a:lnSpc>
            </a:pPr>
            <a:r>
              <a:rPr lang="en-US" sz="1500" spc="-28">
                <a:solidFill>
                  <a:srgbClr val="262626"/>
                </a:solidFill>
                <a:latin typeface="Inter"/>
                <a:ea typeface="Inter"/>
                <a:cs typeface="Inter"/>
                <a:sym typeface="Inter"/>
              </a:rPr>
              <a:t>SolidarioGB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817319" y="3352023"/>
            <a:ext cx="3215808" cy="2309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617"/>
              </a:lnSpc>
            </a:pPr>
            <a:r>
              <a:rPr lang="en-US" sz="1903" spc="-32">
                <a:solidFill>
                  <a:srgbClr val="3062DC"/>
                </a:solidFill>
                <a:latin typeface="Inter"/>
                <a:ea typeface="Inter"/>
                <a:cs typeface="Inter"/>
                <a:sym typeface="Inter"/>
              </a:rPr>
              <a:t>@solidariogb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9413258" y="3845609"/>
            <a:ext cx="2864983" cy="3530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56"/>
              </a:lnSpc>
            </a:pPr>
            <a:r>
              <a:rPr lang="en-US" sz="2197" spc="-37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Democratic Centralism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9413258" y="3031741"/>
            <a:ext cx="1607904" cy="5989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877"/>
              </a:lnSpc>
            </a:pPr>
            <a:r>
              <a:rPr lang="en-US" sz="3751" spc="-63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01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2941519" y="3845609"/>
            <a:ext cx="2864983" cy="3530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56"/>
              </a:lnSpc>
            </a:pPr>
            <a:r>
              <a:rPr lang="en-US" sz="2197" spc="-37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Living Wage Principle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2941519" y="3031741"/>
            <a:ext cx="1607904" cy="5989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877"/>
              </a:lnSpc>
            </a:pPr>
            <a:r>
              <a:rPr lang="en-US" sz="3751" spc="-63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02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9413258" y="8100223"/>
            <a:ext cx="2864983" cy="7150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56"/>
              </a:lnSpc>
            </a:pPr>
            <a:r>
              <a:rPr lang="en-US" sz="2197" spc="-37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Transparency &amp; Accountability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9413258" y="7261018"/>
            <a:ext cx="1607904" cy="5989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877"/>
              </a:lnSpc>
            </a:pPr>
            <a:r>
              <a:rPr lang="en-US" sz="3751" spc="-63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03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2941519" y="7904961"/>
            <a:ext cx="2203080" cy="10769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56"/>
              </a:lnSpc>
            </a:pPr>
            <a:r>
              <a:rPr lang="en-US" sz="2197" spc="-37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Internationalism &amp; Anti-Imperialism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2941519" y="7207499"/>
            <a:ext cx="1607904" cy="5989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877"/>
              </a:lnSpc>
            </a:pPr>
            <a:r>
              <a:rPr lang="en-US" sz="3751" spc="-63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04</a:t>
            </a:r>
          </a:p>
        </p:txBody>
      </p:sp>
      <p:sp>
        <p:nvSpPr>
          <p:cNvPr name="Freeform 27" id="27"/>
          <p:cNvSpPr/>
          <p:nvPr/>
        </p:nvSpPr>
        <p:spPr>
          <a:xfrm flipH="false" flipV="false" rot="0">
            <a:off x="12895990" y="1261886"/>
            <a:ext cx="1382948" cy="1388855"/>
          </a:xfrm>
          <a:custGeom>
            <a:avLst/>
            <a:gdLst/>
            <a:ahLst/>
            <a:cxnLst/>
            <a:rect r="r" b="b" t="t" l="l"/>
            <a:pathLst>
              <a:path h="1388855" w="1382948">
                <a:moveTo>
                  <a:pt x="0" y="0"/>
                </a:moveTo>
                <a:lnTo>
                  <a:pt x="1382948" y="0"/>
                </a:lnTo>
                <a:lnTo>
                  <a:pt x="1382948" y="1388855"/>
                </a:lnTo>
                <a:lnTo>
                  <a:pt x="0" y="138885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13" t="0" r="-213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0">
            <a:off x="9377254" y="5443537"/>
            <a:ext cx="1382948" cy="1388855"/>
          </a:xfrm>
          <a:custGeom>
            <a:avLst/>
            <a:gdLst/>
            <a:ahLst/>
            <a:cxnLst/>
            <a:rect r="r" b="b" t="t" l="l"/>
            <a:pathLst>
              <a:path h="1388855" w="1382948">
                <a:moveTo>
                  <a:pt x="0" y="0"/>
                </a:moveTo>
                <a:lnTo>
                  <a:pt x="1382948" y="0"/>
                </a:lnTo>
                <a:lnTo>
                  <a:pt x="1382948" y="1388856"/>
                </a:lnTo>
                <a:lnTo>
                  <a:pt x="0" y="138885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13" t="0" r="-213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0">
            <a:off x="12895990" y="5443537"/>
            <a:ext cx="1382948" cy="1388855"/>
          </a:xfrm>
          <a:custGeom>
            <a:avLst/>
            <a:gdLst/>
            <a:ahLst/>
            <a:cxnLst/>
            <a:rect r="r" b="b" t="t" l="l"/>
            <a:pathLst>
              <a:path h="1388855" w="1382948">
                <a:moveTo>
                  <a:pt x="0" y="0"/>
                </a:moveTo>
                <a:lnTo>
                  <a:pt x="1382948" y="0"/>
                </a:lnTo>
                <a:lnTo>
                  <a:pt x="1382948" y="1388856"/>
                </a:lnTo>
                <a:lnTo>
                  <a:pt x="0" y="138885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213" t="0" r="-213" b="0"/>
            </a:stretch>
          </a:blipFill>
        </p:spPr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>
            <a:off x="8643968" y="2839238"/>
            <a:ext cx="1000064" cy="0"/>
          </a:xfrm>
          <a:prstGeom prst="line">
            <a:avLst/>
          </a:prstGeom>
          <a:ln cap="flat" w="38100">
            <a:solidFill>
              <a:srgbClr val="262626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3" id="3"/>
          <p:cNvSpPr txBox="true"/>
          <p:nvPr/>
        </p:nvSpPr>
        <p:spPr>
          <a:xfrm rot="0">
            <a:off x="3048978" y="1356360"/>
            <a:ext cx="12190045" cy="10834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372"/>
              </a:lnSpc>
            </a:pPr>
            <a:r>
              <a:rPr lang="en-US" sz="7898" spc="-323">
                <a:solidFill>
                  <a:srgbClr val="262626"/>
                </a:solidFill>
                <a:latin typeface="Inter"/>
                <a:ea typeface="Inter"/>
                <a:cs typeface="Inter"/>
                <a:sym typeface="Inter"/>
              </a:rPr>
              <a:t>Risk Analysis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5957343" y="834390"/>
            <a:ext cx="1301957" cy="4076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1588"/>
              </a:lnSpc>
            </a:pPr>
            <a:r>
              <a:rPr lang="en-US" sz="1498" spc="-28">
                <a:solidFill>
                  <a:srgbClr val="262626"/>
                </a:solidFill>
                <a:latin typeface="Inter"/>
                <a:ea typeface="Inter"/>
                <a:cs typeface="Inter"/>
                <a:sym typeface="Inter"/>
              </a:rPr>
              <a:t>Operation Red Trench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1659491" y="4038034"/>
            <a:ext cx="4939615" cy="4780547"/>
            <a:chOff x="0" y="0"/>
            <a:chExt cx="1557425" cy="1507272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557425" cy="1507272"/>
            </a:xfrm>
            <a:custGeom>
              <a:avLst/>
              <a:gdLst/>
              <a:ahLst/>
              <a:cxnLst/>
              <a:rect r="r" b="b" t="t" l="l"/>
              <a:pathLst>
                <a:path h="1507272" w="1557425">
                  <a:moveTo>
                    <a:pt x="34481" y="0"/>
                  </a:moveTo>
                  <a:lnTo>
                    <a:pt x="1522944" y="0"/>
                  </a:lnTo>
                  <a:cubicBezTo>
                    <a:pt x="1532089" y="0"/>
                    <a:pt x="1540859" y="3633"/>
                    <a:pt x="1547325" y="10099"/>
                  </a:cubicBezTo>
                  <a:cubicBezTo>
                    <a:pt x="1553792" y="16566"/>
                    <a:pt x="1557425" y="25336"/>
                    <a:pt x="1557425" y="34481"/>
                  </a:cubicBezTo>
                  <a:lnTo>
                    <a:pt x="1557425" y="1472791"/>
                  </a:lnTo>
                  <a:cubicBezTo>
                    <a:pt x="1557425" y="1491834"/>
                    <a:pt x="1541987" y="1507272"/>
                    <a:pt x="1522944" y="1507272"/>
                  </a:cubicBezTo>
                  <a:lnTo>
                    <a:pt x="34481" y="1507272"/>
                  </a:lnTo>
                  <a:cubicBezTo>
                    <a:pt x="25336" y="1507272"/>
                    <a:pt x="16566" y="1503639"/>
                    <a:pt x="10099" y="1497172"/>
                  </a:cubicBezTo>
                  <a:cubicBezTo>
                    <a:pt x="3633" y="1490706"/>
                    <a:pt x="0" y="1481936"/>
                    <a:pt x="0" y="1472791"/>
                  </a:cubicBezTo>
                  <a:lnTo>
                    <a:pt x="0" y="34481"/>
                  </a:lnTo>
                  <a:cubicBezTo>
                    <a:pt x="0" y="15438"/>
                    <a:pt x="15438" y="0"/>
                    <a:pt x="34481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19050"/>
              <a:ext cx="1557425" cy="148822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1590"/>
                </a:lnSpc>
              </a:pPr>
            </a:p>
          </p:txBody>
        </p:sp>
      </p:grpSp>
      <p:pic>
        <p:nvPicPr>
          <p:cNvPr name="Picture 8" id="8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 rot="0">
            <a:off x="1705175" y="4057131"/>
            <a:ext cx="4791638" cy="4774189"/>
          </a:xfrm>
          <a:prstGeom prst="rect">
            <a:avLst/>
          </a:prstGeom>
        </p:spPr>
      </p:pic>
      <p:grpSp>
        <p:nvGrpSpPr>
          <p:cNvPr name="Group 9" id="9"/>
          <p:cNvGrpSpPr/>
          <p:nvPr/>
        </p:nvGrpSpPr>
        <p:grpSpPr>
          <a:xfrm rot="0">
            <a:off x="6961845" y="4038034"/>
            <a:ext cx="4652357" cy="4780547"/>
            <a:chOff x="0" y="0"/>
            <a:chExt cx="1466854" cy="1507272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466854" cy="1507272"/>
            </a:xfrm>
            <a:custGeom>
              <a:avLst/>
              <a:gdLst/>
              <a:ahLst/>
              <a:cxnLst/>
              <a:rect r="r" b="b" t="t" l="l"/>
              <a:pathLst>
                <a:path h="1507272" w="1466854">
                  <a:moveTo>
                    <a:pt x="36610" y="0"/>
                  </a:moveTo>
                  <a:lnTo>
                    <a:pt x="1430244" y="0"/>
                  </a:lnTo>
                  <a:cubicBezTo>
                    <a:pt x="1450464" y="0"/>
                    <a:pt x="1466854" y="16391"/>
                    <a:pt x="1466854" y="36610"/>
                  </a:cubicBezTo>
                  <a:lnTo>
                    <a:pt x="1466854" y="1470662"/>
                  </a:lnTo>
                  <a:cubicBezTo>
                    <a:pt x="1466854" y="1490881"/>
                    <a:pt x="1450464" y="1507272"/>
                    <a:pt x="1430244" y="1507272"/>
                  </a:cubicBezTo>
                  <a:lnTo>
                    <a:pt x="36610" y="1507272"/>
                  </a:lnTo>
                  <a:cubicBezTo>
                    <a:pt x="16391" y="1507272"/>
                    <a:pt x="0" y="1490881"/>
                    <a:pt x="0" y="1470662"/>
                  </a:cubicBezTo>
                  <a:lnTo>
                    <a:pt x="0" y="36610"/>
                  </a:lnTo>
                  <a:cubicBezTo>
                    <a:pt x="0" y="16391"/>
                    <a:pt x="16391" y="0"/>
                    <a:pt x="36610" y="0"/>
                  </a:cubicBezTo>
                  <a:close/>
                </a:path>
              </a:pathLst>
            </a:custGeom>
            <a:solidFill>
              <a:srgbClr val="262626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19050"/>
              <a:ext cx="1466854" cy="148822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1590"/>
                </a:lnSpc>
              </a:pPr>
            </a:p>
          </p:txBody>
        </p:sp>
      </p:grpSp>
      <p:sp>
        <p:nvSpPr>
          <p:cNvPr name="TextBox 12" id="12"/>
          <p:cNvSpPr txBox="true"/>
          <p:nvPr/>
        </p:nvSpPr>
        <p:spPr>
          <a:xfrm rot="0">
            <a:off x="7377472" y="7652872"/>
            <a:ext cx="3215808" cy="7791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117"/>
              </a:lnSpc>
            </a:pPr>
            <a:r>
              <a:rPr lang="en-US" sz="2398" spc="-4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High Probability Risks Identified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7377472" y="4408809"/>
            <a:ext cx="1910551" cy="7781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325"/>
              </a:lnSpc>
            </a:pPr>
            <a:r>
              <a:rPr lang="en-US" sz="4865" spc="-82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4</a:t>
            </a:r>
          </a:p>
        </p:txBody>
      </p:sp>
      <p:grpSp>
        <p:nvGrpSpPr>
          <p:cNvPr name="Group 14" id="14"/>
          <p:cNvGrpSpPr/>
          <p:nvPr/>
        </p:nvGrpSpPr>
        <p:grpSpPr>
          <a:xfrm rot="0">
            <a:off x="11976152" y="4038034"/>
            <a:ext cx="4652357" cy="4780547"/>
            <a:chOff x="0" y="0"/>
            <a:chExt cx="1466854" cy="1507272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1466854" cy="1507272"/>
            </a:xfrm>
            <a:custGeom>
              <a:avLst/>
              <a:gdLst/>
              <a:ahLst/>
              <a:cxnLst/>
              <a:rect r="r" b="b" t="t" l="l"/>
              <a:pathLst>
                <a:path h="1507272" w="1466854">
                  <a:moveTo>
                    <a:pt x="36610" y="0"/>
                  </a:moveTo>
                  <a:lnTo>
                    <a:pt x="1430244" y="0"/>
                  </a:lnTo>
                  <a:cubicBezTo>
                    <a:pt x="1450464" y="0"/>
                    <a:pt x="1466854" y="16391"/>
                    <a:pt x="1466854" y="36610"/>
                  </a:cubicBezTo>
                  <a:lnTo>
                    <a:pt x="1466854" y="1470662"/>
                  </a:lnTo>
                  <a:cubicBezTo>
                    <a:pt x="1466854" y="1490881"/>
                    <a:pt x="1450464" y="1507272"/>
                    <a:pt x="1430244" y="1507272"/>
                  </a:cubicBezTo>
                  <a:lnTo>
                    <a:pt x="36610" y="1507272"/>
                  </a:lnTo>
                  <a:cubicBezTo>
                    <a:pt x="16391" y="1507272"/>
                    <a:pt x="0" y="1490881"/>
                    <a:pt x="0" y="1470662"/>
                  </a:cubicBezTo>
                  <a:lnTo>
                    <a:pt x="0" y="36610"/>
                  </a:lnTo>
                  <a:cubicBezTo>
                    <a:pt x="0" y="16391"/>
                    <a:pt x="16391" y="0"/>
                    <a:pt x="36610" y="0"/>
                  </a:cubicBezTo>
                  <a:close/>
                </a:path>
              </a:pathLst>
            </a:custGeom>
            <a:solidFill>
              <a:srgbClr val="3062DC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0" y="19050"/>
              <a:ext cx="1466854" cy="148822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1590"/>
                </a:lnSpc>
              </a:pPr>
            </a:p>
          </p:txBody>
        </p:sp>
      </p:grpSp>
      <p:sp>
        <p:nvSpPr>
          <p:cNvPr name="TextBox 17" id="17"/>
          <p:cNvSpPr txBox="true"/>
          <p:nvPr/>
        </p:nvSpPr>
        <p:spPr>
          <a:xfrm rot="0">
            <a:off x="12391780" y="7652872"/>
            <a:ext cx="3215808" cy="7791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117"/>
              </a:lnSpc>
            </a:pPr>
            <a:r>
              <a:rPr lang="en-US" sz="2398" spc="-4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Critical Mitigations Deployed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2391780" y="4408809"/>
            <a:ext cx="1910551" cy="7781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325"/>
              </a:lnSpc>
            </a:pPr>
            <a:r>
              <a:rPr lang="en-US" sz="4865" spc="-82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3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2841819" cy="10287000"/>
          </a:xfrm>
          <a:custGeom>
            <a:avLst/>
            <a:gdLst/>
            <a:ahLst/>
            <a:cxnLst/>
            <a:rect r="r" b="b" t="t" l="l"/>
            <a:pathLst>
              <a:path h="10287000" w="2841819">
                <a:moveTo>
                  <a:pt x="0" y="0"/>
                </a:moveTo>
                <a:lnTo>
                  <a:pt x="2841819" y="0"/>
                </a:lnTo>
                <a:lnTo>
                  <a:pt x="2841819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3166" t="0" r="-53166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4365899" y="3210232"/>
            <a:ext cx="10507971" cy="45737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1797"/>
              </a:lnSpc>
            </a:pPr>
            <a:r>
              <a:rPr lang="en-US" sz="12685" spc="-1103">
                <a:solidFill>
                  <a:srgbClr val="262626"/>
                </a:solidFill>
                <a:latin typeface="Inter"/>
                <a:ea typeface="Inter"/>
                <a:cs typeface="Inter"/>
                <a:sym typeface="Inter"/>
              </a:rPr>
              <a:t>Join the Red Trench Movement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4473768" y="8383612"/>
            <a:ext cx="2097288" cy="87147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684"/>
              </a:lnSpc>
            </a:pPr>
            <a:r>
              <a:rPr lang="en-US" sz="1981" spc="-172">
                <a:solidFill>
                  <a:srgbClr val="262626"/>
                </a:solidFill>
                <a:latin typeface="Inter"/>
                <a:ea typeface="Inter"/>
                <a:cs typeface="Inter"/>
                <a:sym typeface="Inter"/>
              </a:rPr>
              <a:t>"The party is not a doctrine to be perfected but a practice to be built."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5957343" y="834390"/>
            <a:ext cx="1301957" cy="2076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1590"/>
              </a:lnSpc>
            </a:pPr>
            <a:r>
              <a:rPr lang="en-US" sz="1500" spc="-28">
                <a:solidFill>
                  <a:srgbClr val="262626"/>
                </a:solidFill>
                <a:latin typeface="Inter"/>
                <a:ea typeface="Inter"/>
                <a:cs typeface="Inter"/>
                <a:sym typeface="Inter"/>
              </a:rPr>
              <a:t>SolidarioGB</a:t>
            </a:r>
          </a:p>
        </p:txBody>
      </p:sp>
      <p:sp>
        <p:nvSpPr>
          <p:cNvPr name="AutoShape 6" id="6"/>
          <p:cNvSpPr/>
          <p:nvPr/>
        </p:nvSpPr>
        <p:spPr>
          <a:xfrm>
            <a:off x="16761483" y="9277350"/>
            <a:ext cx="497817" cy="0"/>
          </a:xfrm>
          <a:prstGeom prst="line">
            <a:avLst/>
          </a:prstGeom>
          <a:ln cap="flat" w="38100">
            <a:solidFill>
              <a:srgbClr val="262626"/>
            </a:solidFill>
            <a:prstDash val="solid"/>
            <a:headEnd type="none" len="sm" w="sm"/>
            <a:tailEnd type="none" len="sm" w="sm"/>
          </a:ln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>
            <a:off x="1807794" y="7413626"/>
            <a:ext cx="1000064" cy="0"/>
          </a:xfrm>
          <a:prstGeom prst="line">
            <a:avLst/>
          </a:prstGeom>
          <a:ln cap="flat" w="38100">
            <a:solidFill>
              <a:srgbClr val="262626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3" id="3"/>
          <p:cNvSpPr/>
          <p:nvPr/>
        </p:nvSpPr>
        <p:spPr>
          <a:xfrm flipH="false" flipV="false" rot="0">
            <a:off x="9973062" y="1468941"/>
            <a:ext cx="6347661" cy="3608942"/>
          </a:xfrm>
          <a:custGeom>
            <a:avLst/>
            <a:gdLst/>
            <a:ahLst/>
            <a:cxnLst/>
            <a:rect r="r" b="b" t="t" l="l"/>
            <a:pathLst>
              <a:path h="3608942" w="6347661">
                <a:moveTo>
                  <a:pt x="0" y="0"/>
                </a:moveTo>
                <a:lnTo>
                  <a:pt x="6347661" y="0"/>
                </a:lnTo>
                <a:lnTo>
                  <a:pt x="6347661" y="3608942"/>
                </a:lnTo>
                <a:lnTo>
                  <a:pt x="0" y="36089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27" r="0" b="-127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760169" y="2359445"/>
            <a:ext cx="7776914" cy="22615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852"/>
              </a:lnSpc>
            </a:pPr>
            <a:r>
              <a:rPr lang="en-US" sz="7904" spc="-324">
                <a:solidFill>
                  <a:srgbClr val="262626"/>
                </a:solidFill>
                <a:latin typeface="Inter"/>
                <a:ea typeface="Inter"/>
                <a:cs typeface="Inter"/>
                <a:sym typeface="Inter"/>
              </a:rPr>
              <a:t>Executive Summary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5957343" y="834390"/>
            <a:ext cx="1301957" cy="4076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1588"/>
              </a:lnSpc>
            </a:pPr>
            <a:r>
              <a:rPr lang="en-US" sz="1498" spc="-28">
                <a:solidFill>
                  <a:srgbClr val="262626"/>
                </a:solidFill>
                <a:latin typeface="Inter"/>
                <a:ea typeface="Inter"/>
                <a:cs typeface="Inter"/>
                <a:sym typeface="Inter"/>
              </a:rPr>
              <a:t>Operation Red Trench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817319" y="1830395"/>
            <a:ext cx="3215808" cy="2337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765"/>
              </a:lnSpc>
            </a:pPr>
            <a:r>
              <a:rPr lang="en-US" sz="2077" spc="-35">
                <a:solidFill>
                  <a:srgbClr val="3062DC"/>
                </a:solidFill>
                <a:latin typeface="Inter"/>
                <a:ea typeface="Inter"/>
                <a:cs typeface="Inter"/>
                <a:sym typeface="Inter"/>
              </a:rPr>
              <a:t>The Crisis &amp; The Solution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9973062" y="5468900"/>
            <a:ext cx="3038641" cy="3349159"/>
            <a:chOff x="0" y="0"/>
            <a:chExt cx="958061" cy="1055965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958061" cy="1055965"/>
            </a:xfrm>
            <a:custGeom>
              <a:avLst/>
              <a:gdLst/>
              <a:ahLst/>
              <a:cxnLst/>
              <a:rect r="r" b="b" t="t" l="l"/>
              <a:pathLst>
                <a:path h="1055965" w="958061">
                  <a:moveTo>
                    <a:pt x="56052" y="0"/>
                  </a:moveTo>
                  <a:lnTo>
                    <a:pt x="902009" y="0"/>
                  </a:lnTo>
                  <a:cubicBezTo>
                    <a:pt x="916875" y="0"/>
                    <a:pt x="931132" y="5905"/>
                    <a:pt x="941644" y="16417"/>
                  </a:cubicBezTo>
                  <a:cubicBezTo>
                    <a:pt x="952156" y="26929"/>
                    <a:pt x="958061" y="41186"/>
                    <a:pt x="958061" y="56052"/>
                  </a:cubicBezTo>
                  <a:lnTo>
                    <a:pt x="958061" y="999913"/>
                  </a:lnTo>
                  <a:cubicBezTo>
                    <a:pt x="958061" y="1030870"/>
                    <a:pt x="932966" y="1055965"/>
                    <a:pt x="902009" y="1055965"/>
                  </a:cubicBezTo>
                  <a:lnTo>
                    <a:pt x="56052" y="1055965"/>
                  </a:lnTo>
                  <a:cubicBezTo>
                    <a:pt x="41186" y="1055965"/>
                    <a:pt x="26929" y="1050060"/>
                    <a:pt x="16417" y="1039548"/>
                  </a:cubicBezTo>
                  <a:cubicBezTo>
                    <a:pt x="5905" y="1029036"/>
                    <a:pt x="0" y="1014779"/>
                    <a:pt x="0" y="999913"/>
                  </a:cubicBezTo>
                  <a:lnTo>
                    <a:pt x="0" y="56052"/>
                  </a:lnTo>
                  <a:cubicBezTo>
                    <a:pt x="0" y="41186"/>
                    <a:pt x="5905" y="26929"/>
                    <a:pt x="16417" y="16417"/>
                  </a:cubicBezTo>
                  <a:cubicBezTo>
                    <a:pt x="26929" y="5905"/>
                    <a:pt x="41186" y="0"/>
                    <a:pt x="56052" y="0"/>
                  </a:cubicBezTo>
                  <a:close/>
                </a:path>
              </a:pathLst>
            </a:custGeom>
            <a:solidFill>
              <a:srgbClr val="3062DC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19050"/>
              <a:ext cx="958061" cy="103691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1590"/>
                </a:lnSpc>
              </a:pPr>
            </a:p>
          </p:txBody>
        </p:sp>
      </p:grpSp>
      <p:sp>
        <p:nvSpPr>
          <p:cNvPr name="TextBox 10" id="10"/>
          <p:cNvSpPr txBox="true"/>
          <p:nvPr/>
        </p:nvSpPr>
        <p:spPr>
          <a:xfrm rot="0">
            <a:off x="10305647" y="7728954"/>
            <a:ext cx="2284371" cy="3886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117"/>
              </a:lnSpc>
            </a:pPr>
            <a:r>
              <a:rPr lang="en-US" sz="2398" spc="-4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The Problem</a:t>
            </a:r>
          </a:p>
        </p:txBody>
      </p:sp>
      <p:grpSp>
        <p:nvGrpSpPr>
          <p:cNvPr name="Group 11" id="11"/>
          <p:cNvGrpSpPr/>
          <p:nvPr/>
        </p:nvGrpSpPr>
        <p:grpSpPr>
          <a:xfrm rot="0">
            <a:off x="13390232" y="5468900"/>
            <a:ext cx="2930490" cy="3349159"/>
            <a:chOff x="0" y="0"/>
            <a:chExt cx="923962" cy="1055965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923962" cy="1055965"/>
            </a:xfrm>
            <a:custGeom>
              <a:avLst/>
              <a:gdLst/>
              <a:ahLst/>
              <a:cxnLst/>
              <a:rect r="r" b="b" t="t" l="l"/>
              <a:pathLst>
                <a:path h="1055965" w="923962">
                  <a:moveTo>
                    <a:pt x="58121" y="0"/>
                  </a:moveTo>
                  <a:lnTo>
                    <a:pt x="865841" y="0"/>
                  </a:lnTo>
                  <a:cubicBezTo>
                    <a:pt x="881256" y="0"/>
                    <a:pt x="896039" y="6123"/>
                    <a:pt x="906939" y="17023"/>
                  </a:cubicBezTo>
                  <a:cubicBezTo>
                    <a:pt x="917839" y="27923"/>
                    <a:pt x="923962" y="42706"/>
                    <a:pt x="923962" y="58121"/>
                  </a:cubicBezTo>
                  <a:lnTo>
                    <a:pt x="923962" y="997844"/>
                  </a:lnTo>
                  <a:cubicBezTo>
                    <a:pt x="923962" y="1029944"/>
                    <a:pt x="897941" y="1055965"/>
                    <a:pt x="865841" y="1055965"/>
                  </a:cubicBezTo>
                  <a:lnTo>
                    <a:pt x="58121" y="1055965"/>
                  </a:lnTo>
                  <a:cubicBezTo>
                    <a:pt x="42706" y="1055965"/>
                    <a:pt x="27923" y="1049842"/>
                    <a:pt x="17023" y="1038942"/>
                  </a:cubicBezTo>
                  <a:cubicBezTo>
                    <a:pt x="6123" y="1028042"/>
                    <a:pt x="0" y="1013259"/>
                    <a:pt x="0" y="997844"/>
                  </a:cubicBezTo>
                  <a:lnTo>
                    <a:pt x="0" y="58121"/>
                  </a:lnTo>
                  <a:cubicBezTo>
                    <a:pt x="0" y="42706"/>
                    <a:pt x="6123" y="27923"/>
                    <a:pt x="17023" y="17023"/>
                  </a:cubicBezTo>
                  <a:cubicBezTo>
                    <a:pt x="27923" y="6123"/>
                    <a:pt x="42706" y="0"/>
                    <a:pt x="58121" y="0"/>
                  </a:cubicBezTo>
                  <a:close/>
                </a:path>
              </a:pathLst>
            </a:custGeom>
            <a:solidFill>
              <a:srgbClr val="262626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19050"/>
              <a:ext cx="923962" cy="103691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1590"/>
                </a:lnSpc>
              </a:pPr>
            </a:p>
          </p:txBody>
        </p:sp>
      </p:grpSp>
      <p:sp>
        <p:nvSpPr>
          <p:cNvPr name="TextBox 14" id="14"/>
          <p:cNvSpPr txBox="true"/>
          <p:nvPr/>
        </p:nvSpPr>
        <p:spPr>
          <a:xfrm rot="0">
            <a:off x="13722817" y="7728954"/>
            <a:ext cx="2284371" cy="3886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117"/>
              </a:lnSpc>
            </a:pPr>
            <a:r>
              <a:rPr lang="en-US" sz="2398" spc="-4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The Solution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760169" y="7917101"/>
            <a:ext cx="5739422" cy="13233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658"/>
              </a:lnSpc>
            </a:pPr>
            <a:r>
              <a:rPr lang="en-US" sz="1898">
                <a:solidFill>
                  <a:srgbClr val="515151"/>
                </a:solidFill>
                <a:latin typeface="Inter"/>
                <a:ea typeface="Inter"/>
                <a:cs typeface="Inter"/>
                <a:sym typeface="Inter"/>
              </a:rPr>
              <a:t>Labour has shifted right, new left parties have collapsed, and the far right is recruiting from the working class. Britain faces a structural vacuum on the left.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>
            <a:off x="1625921" y="5517730"/>
            <a:ext cx="1000064" cy="0"/>
          </a:xfrm>
          <a:prstGeom prst="line">
            <a:avLst/>
          </a:prstGeom>
          <a:ln cap="flat" w="38100">
            <a:solidFill>
              <a:srgbClr val="262626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3" id="3"/>
          <p:cNvSpPr txBox="true"/>
          <p:nvPr/>
        </p:nvSpPr>
        <p:spPr>
          <a:xfrm rot="0">
            <a:off x="1568771" y="2186675"/>
            <a:ext cx="5392301" cy="2533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589"/>
              </a:lnSpc>
            </a:pPr>
            <a:r>
              <a:rPr lang="en-US" sz="6864" spc="-281">
                <a:solidFill>
                  <a:srgbClr val="262626"/>
                </a:solidFill>
                <a:latin typeface="Inter"/>
                <a:ea typeface="Inter"/>
                <a:cs typeface="Inter"/>
                <a:sym typeface="Inter"/>
              </a:rPr>
              <a:t>Diagnosis: Why Current Projects Failed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5957343" y="834390"/>
            <a:ext cx="1301957" cy="4076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1588"/>
              </a:lnSpc>
            </a:pPr>
            <a:r>
              <a:rPr lang="en-US" sz="1498" spc="-28">
                <a:solidFill>
                  <a:srgbClr val="262626"/>
                </a:solidFill>
                <a:latin typeface="Inter"/>
                <a:ea typeface="Inter"/>
                <a:cs typeface="Inter"/>
                <a:sym typeface="Inter"/>
              </a:rPr>
              <a:t>Operation Red Trench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7469723" y="2168571"/>
            <a:ext cx="3033186" cy="3349159"/>
            <a:chOff x="0" y="0"/>
            <a:chExt cx="956341" cy="1055965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956341" cy="1055965"/>
            </a:xfrm>
            <a:custGeom>
              <a:avLst/>
              <a:gdLst/>
              <a:ahLst/>
              <a:cxnLst/>
              <a:rect r="r" b="b" t="t" l="l"/>
              <a:pathLst>
                <a:path h="1055965" w="956341">
                  <a:moveTo>
                    <a:pt x="71467" y="0"/>
                  </a:moveTo>
                  <a:lnTo>
                    <a:pt x="884874" y="0"/>
                  </a:lnTo>
                  <a:cubicBezTo>
                    <a:pt x="903828" y="0"/>
                    <a:pt x="922006" y="7530"/>
                    <a:pt x="935409" y="20932"/>
                  </a:cubicBezTo>
                  <a:cubicBezTo>
                    <a:pt x="948812" y="34335"/>
                    <a:pt x="956341" y="52513"/>
                    <a:pt x="956341" y="71467"/>
                  </a:cubicBezTo>
                  <a:lnTo>
                    <a:pt x="956341" y="984498"/>
                  </a:lnTo>
                  <a:cubicBezTo>
                    <a:pt x="956341" y="1003452"/>
                    <a:pt x="948812" y="1021630"/>
                    <a:pt x="935409" y="1035033"/>
                  </a:cubicBezTo>
                  <a:cubicBezTo>
                    <a:pt x="922006" y="1048436"/>
                    <a:pt x="903828" y="1055965"/>
                    <a:pt x="884874" y="1055965"/>
                  </a:cubicBezTo>
                  <a:lnTo>
                    <a:pt x="71467" y="1055965"/>
                  </a:lnTo>
                  <a:cubicBezTo>
                    <a:pt x="52513" y="1055965"/>
                    <a:pt x="34335" y="1048436"/>
                    <a:pt x="20932" y="1035033"/>
                  </a:cubicBezTo>
                  <a:cubicBezTo>
                    <a:pt x="7530" y="1021630"/>
                    <a:pt x="0" y="1003452"/>
                    <a:pt x="0" y="984498"/>
                  </a:cubicBezTo>
                  <a:lnTo>
                    <a:pt x="0" y="71467"/>
                  </a:lnTo>
                  <a:cubicBezTo>
                    <a:pt x="0" y="52513"/>
                    <a:pt x="7530" y="34335"/>
                    <a:pt x="20932" y="20932"/>
                  </a:cubicBezTo>
                  <a:cubicBezTo>
                    <a:pt x="34335" y="7530"/>
                    <a:pt x="52513" y="0"/>
                    <a:pt x="71467" y="0"/>
                  </a:cubicBezTo>
                  <a:close/>
                </a:path>
              </a:pathLst>
            </a:custGeom>
            <a:solidFill>
              <a:srgbClr val="262626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19050"/>
              <a:ext cx="956341" cy="103691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1590"/>
                </a:lnSpc>
              </a:pPr>
            </a:p>
          </p:txBody>
        </p:sp>
      </p:grpSp>
      <p:sp>
        <p:nvSpPr>
          <p:cNvPr name="TextBox 8" id="8"/>
          <p:cNvSpPr txBox="true"/>
          <p:nvPr/>
        </p:nvSpPr>
        <p:spPr>
          <a:xfrm rot="0">
            <a:off x="7850663" y="3991602"/>
            <a:ext cx="2284371" cy="7422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023"/>
              </a:lnSpc>
            </a:pPr>
            <a:r>
              <a:rPr lang="en-US" sz="1556" spc="-26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Your Party UK collapsed from 600K signups to 55K members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7850663" y="2414654"/>
            <a:ext cx="1910551" cy="5004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105"/>
              </a:lnSpc>
            </a:pPr>
            <a:r>
              <a:rPr lang="en-US" sz="3158" spc="-53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Failed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10625438" y="2168571"/>
            <a:ext cx="3033186" cy="3349159"/>
            <a:chOff x="0" y="0"/>
            <a:chExt cx="956341" cy="1055965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956341" cy="1055965"/>
            </a:xfrm>
            <a:custGeom>
              <a:avLst/>
              <a:gdLst/>
              <a:ahLst/>
              <a:cxnLst/>
              <a:rect r="r" b="b" t="t" l="l"/>
              <a:pathLst>
                <a:path h="1055965" w="956341">
                  <a:moveTo>
                    <a:pt x="71467" y="0"/>
                  </a:moveTo>
                  <a:lnTo>
                    <a:pt x="884874" y="0"/>
                  </a:lnTo>
                  <a:cubicBezTo>
                    <a:pt x="903828" y="0"/>
                    <a:pt x="922006" y="7530"/>
                    <a:pt x="935409" y="20932"/>
                  </a:cubicBezTo>
                  <a:cubicBezTo>
                    <a:pt x="948812" y="34335"/>
                    <a:pt x="956341" y="52513"/>
                    <a:pt x="956341" y="71467"/>
                  </a:cubicBezTo>
                  <a:lnTo>
                    <a:pt x="956341" y="984498"/>
                  </a:lnTo>
                  <a:cubicBezTo>
                    <a:pt x="956341" y="1003452"/>
                    <a:pt x="948812" y="1021630"/>
                    <a:pt x="935409" y="1035033"/>
                  </a:cubicBezTo>
                  <a:cubicBezTo>
                    <a:pt x="922006" y="1048436"/>
                    <a:pt x="903828" y="1055965"/>
                    <a:pt x="884874" y="1055965"/>
                  </a:cubicBezTo>
                  <a:lnTo>
                    <a:pt x="71467" y="1055965"/>
                  </a:lnTo>
                  <a:cubicBezTo>
                    <a:pt x="52513" y="1055965"/>
                    <a:pt x="34335" y="1048436"/>
                    <a:pt x="20932" y="1035033"/>
                  </a:cubicBezTo>
                  <a:cubicBezTo>
                    <a:pt x="7530" y="1021630"/>
                    <a:pt x="0" y="1003452"/>
                    <a:pt x="0" y="984498"/>
                  </a:cubicBezTo>
                  <a:lnTo>
                    <a:pt x="0" y="71467"/>
                  </a:lnTo>
                  <a:cubicBezTo>
                    <a:pt x="0" y="52513"/>
                    <a:pt x="7530" y="34335"/>
                    <a:pt x="20932" y="20932"/>
                  </a:cubicBezTo>
                  <a:cubicBezTo>
                    <a:pt x="34335" y="7530"/>
                    <a:pt x="52513" y="0"/>
                    <a:pt x="71467" y="0"/>
                  </a:cubicBezTo>
                  <a:close/>
                </a:path>
              </a:pathLst>
            </a:custGeom>
            <a:solidFill>
              <a:srgbClr val="3062DC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19050"/>
              <a:ext cx="956341" cy="103691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1590"/>
                </a:lnSpc>
              </a:pPr>
            </a:p>
          </p:txBody>
        </p:sp>
      </p:grpSp>
      <p:sp>
        <p:nvSpPr>
          <p:cNvPr name="TextBox 13" id="13"/>
          <p:cNvSpPr txBox="true"/>
          <p:nvPr/>
        </p:nvSpPr>
        <p:spPr>
          <a:xfrm rot="0">
            <a:off x="11006378" y="3991602"/>
            <a:ext cx="2284371" cy="7422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023"/>
              </a:lnSpc>
            </a:pPr>
            <a:r>
              <a:rPr lang="en-US" sz="1556" spc="-26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Communist parties fragmented with no shared strategy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1006378" y="2414654"/>
            <a:ext cx="1910551" cy="5004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105"/>
              </a:lnSpc>
            </a:pPr>
            <a:r>
              <a:rPr lang="en-US" sz="3158" spc="-53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60K</a:t>
            </a:r>
          </a:p>
        </p:txBody>
      </p:sp>
      <p:grpSp>
        <p:nvGrpSpPr>
          <p:cNvPr name="Group 15" id="15"/>
          <p:cNvGrpSpPr/>
          <p:nvPr/>
        </p:nvGrpSpPr>
        <p:grpSpPr>
          <a:xfrm rot="0">
            <a:off x="13782449" y="2168571"/>
            <a:ext cx="3033186" cy="3349159"/>
            <a:chOff x="0" y="0"/>
            <a:chExt cx="956341" cy="1055965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956341" cy="1055965"/>
            </a:xfrm>
            <a:custGeom>
              <a:avLst/>
              <a:gdLst/>
              <a:ahLst/>
              <a:cxnLst/>
              <a:rect r="r" b="b" t="t" l="l"/>
              <a:pathLst>
                <a:path h="1055965" w="956341">
                  <a:moveTo>
                    <a:pt x="71467" y="0"/>
                  </a:moveTo>
                  <a:lnTo>
                    <a:pt x="884874" y="0"/>
                  </a:lnTo>
                  <a:cubicBezTo>
                    <a:pt x="903828" y="0"/>
                    <a:pt x="922006" y="7530"/>
                    <a:pt x="935409" y="20932"/>
                  </a:cubicBezTo>
                  <a:cubicBezTo>
                    <a:pt x="948812" y="34335"/>
                    <a:pt x="956341" y="52513"/>
                    <a:pt x="956341" y="71467"/>
                  </a:cubicBezTo>
                  <a:lnTo>
                    <a:pt x="956341" y="984498"/>
                  </a:lnTo>
                  <a:cubicBezTo>
                    <a:pt x="956341" y="1003452"/>
                    <a:pt x="948812" y="1021630"/>
                    <a:pt x="935409" y="1035033"/>
                  </a:cubicBezTo>
                  <a:cubicBezTo>
                    <a:pt x="922006" y="1048436"/>
                    <a:pt x="903828" y="1055965"/>
                    <a:pt x="884874" y="1055965"/>
                  </a:cubicBezTo>
                  <a:lnTo>
                    <a:pt x="71467" y="1055965"/>
                  </a:lnTo>
                  <a:cubicBezTo>
                    <a:pt x="52513" y="1055965"/>
                    <a:pt x="34335" y="1048436"/>
                    <a:pt x="20932" y="1035033"/>
                  </a:cubicBezTo>
                  <a:cubicBezTo>
                    <a:pt x="7530" y="1021630"/>
                    <a:pt x="0" y="1003452"/>
                    <a:pt x="0" y="984498"/>
                  </a:cubicBezTo>
                  <a:lnTo>
                    <a:pt x="0" y="71467"/>
                  </a:lnTo>
                  <a:cubicBezTo>
                    <a:pt x="0" y="52513"/>
                    <a:pt x="7530" y="34335"/>
                    <a:pt x="20932" y="20932"/>
                  </a:cubicBezTo>
                  <a:cubicBezTo>
                    <a:pt x="34335" y="7530"/>
                    <a:pt x="52513" y="0"/>
                    <a:pt x="71467" y="0"/>
                  </a:cubicBezTo>
                  <a:close/>
                </a:path>
              </a:pathLst>
            </a:custGeom>
            <a:solidFill>
              <a:srgbClr val="515151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0" y="19050"/>
              <a:ext cx="956341" cy="103691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1590"/>
                </a:lnSpc>
              </a:pPr>
            </a:p>
          </p:txBody>
        </p:sp>
      </p:grpSp>
      <p:sp>
        <p:nvSpPr>
          <p:cNvPr name="TextBox 18" id="18"/>
          <p:cNvSpPr txBox="true"/>
          <p:nvPr/>
        </p:nvSpPr>
        <p:spPr>
          <a:xfrm rot="0">
            <a:off x="14163389" y="3991602"/>
            <a:ext cx="2348526" cy="4945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023"/>
              </a:lnSpc>
            </a:pPr>
            <a:r>
              <a:rPr lang="en-US" sz="1556" spc="-26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UVW &amp; KPÖ Plus succeed through material solidarity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4163389" y="2414654"/>
            <a:ext cx="1910551" cy="5004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105"/>
              </a:lnSpc>
            </a:pPr>
            <a:r>
              <a:rPr lang="en-US" sz="3158" spc="-53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Works</a:t>
            </a:r>
          </a:p>
        </p:txBody>
      </p:sp>
      <p:sp>
        <p:nvSpPr>
          <p:cNvPr name="Freeform 20" id="20"/>
          <p:cNvSpPr/>
          <p:nvPr/>
        </p:nvSpPr>
        <p:spPr>
          <a:xfrm flipH="false" flipV="false" rot="0">
            <a:off x="1472365" y="6270205"/>
            <a:ext cx="15343270" cy="2508375"/>
          </a:xfrm>
          <a:custGeom>
            <a:avLst/>
            <a:gdLst/>
            <a:ahLst/>
            <a:cxnLst/>
            <a:rect r="r" b="b" t="t" l="l"/>
            <a:pathLst>
              <a:path h="2508375" w="15343270">
                <a:moveTo>
                  <a:pt x="0" y="0"/>
                </a:moveTo>
                <a:lnTo>
                  <a:pt x="15343270" y="0"/>
                </a:lnTo>
                <a:lnTo>
                  <a:pt x="15343270" y="2508375"/>
                </a:lnTo>
                <a:lnTo>
                  <a:pt x="0" y="250837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24329" r="0" b="-124329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703019" y="3940708"/>
            <a:ext cx="6177077" cy="16523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262"/>
              </a:lnSpc>
            </a:pPr>
            <a:r>
              <a:rPr lang="en-US" sz="7367" spc="-302">
                <a:solidFill>
                  <a:srgbClr val="262626"/>
                </a:solidFill>
                <a:latin typeface="Inter"/>
                <a:ea typeface="Inter"/>
                <a:cs typeface="Inter"/>
                <a:sym typeface="Inter"/>
              </a:rPr>
              <a:t>Five Pillars of Transition</a:t>
            </a:r>
          </a:p>
        </p:txBody>
      </p:sp>
      <p:sp>
        <p:nvSpPr>
          <p:cNvPr name="AutoShape 3" id="3"/>
          <p:cNvSpPr/>
          <p:nvPr/>
        </p:nvSpPr>
        <p:spPr>
          <a:xfrm>
            <a:off x="1817319" y="7058802"/>
            <a:ext cx="1000064" cy="0"/>
          </a:xfrm>
          <a:prstGeom prst="line">
            <a:avLst/>
          </a:prstGeom>
          <a:ln cap="flat" w="38100">
            <a:solidFill>
              <a:srgbClr val="262626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4" id="4"/>
          <p:cNvGrpSpPr/>
          <p:nvPr/>
        </p:nvGrpSpPr>
        <p:grpSpPr>
          <a:xfrm rot="0">
            <a:off x="9148472" y="1051941"/>
            <a:ext cx="3280611" cy="3966073"/>
            <a:chOff x="0" y="0"/>
            <a:chExt cx="1034353" cy="1250474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034353" cy="1250474"/>
            </a:xfrm>
            <a:custGeom>
              <a:avLst/>
              <a:gdLst/>
              <a:ahLst/>
              <a:cxnLst/>
              <a:rect r="r" b="b" t="t" l="l"/>
              <a:pathLst>
                <a:path h="1250474" w="1034353">
                  <a:moveTo>
                    <a:pt x="51918" y="0"/>
                  </a:moveTo>
                  <a:lnTo>
                    <a:pt x="982435" y="0"/>
                  </a:lnTo>
                  <a:cubicBezTo>
                    <a:pt x="1011108" y="0"/>
                    <a:pt x="1034353" y="23244"/>
                    <a:pt x="1034353" y="51918"/>
                  </a:cubicBezTo>
                  <a:lnTo>
                    <a:pt x="1034353" y="1198556"/>
                  </a:lnTo>
                  <a:cubicBezTo>
                    <a:pt x="1034353" y="1227229"/>
                    <a:pt x="1011108" y="1250474"/>
                    <a:pt x="982435" y="1250474"/>
                  </a:cubicBezTo>
                  <a:lnTo>
                    <a:pt x="51918" y="1250474"/>
                  </a:lnTo>
                  <a:cubicBezTo>
                    <a:pt x="23244" y="1250474"/>
                    <a:pt x="0" y="1227229"/>
                    <a:pt x="0" y="1198556"/>
                  </a:cubicBezTo>
                  <a:lnTo>
                    <a:pt x="0" y="51918"/>
                  </a:lnTo>
                  <a:cubicBezTo>
                    <a:pt x="0" y="23244"/>
                    <a:pt x="23244" y="0"/>
                    <a:pt x="51918" y="0"/>
                  </a:cubicBezTo>
                  <a:close/>
                </a:path>
              </a:pathLst>
            </a:custGeom>
            <a:solidFill>
              <a:srgbClr val="262626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19050"/>
              <a:ext cx="1034353" cy="123142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1590"/>
                </a:lnSpc>
              </a:pP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12676732" y="1067890"/>
            <a:ext cx="3280611" cy="3966073"/>
            <a:chOff x="0" y="0"/>
            <a:chExt cx="1034353" cy="1250474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034353" cy="1250474"/>
            </a:xfrm>
            <a:custGeom>
              <a:avLst/>
              <a:gdLst/>
              <a:ahLst/>
              <a:cxnLst/>
              <a:rect r="r" b="b" t="t" l="l"/>
              <a:pathLst>
                <a:path h="1250474" w="1034353">
                  <a:moveTo>
                    <a:pt x="51918" y="0"/>
                  </a:moveTo>
                  <a:lnTo>
                    <a:pt x="982435" y="0"/>
                  </a:lnTo>
                  <a:cubicBezTo>
                    <a:pt x="1011108" y="0"/>
                    <a:pt x="1034353" y="23244"/>
                    <a:pt x="1034353" y="51918"/>
                  </a:cubicBezTo>
                  <a:lnTo>
                    <a:pt x="1034353" y="1198556"/>
                  </a:lnTo>
                  <a:cubicBezTo>
                    <a:pt x="1034353" y="1227229"/>
                    <a:pt x="1011108" y="1250474"/>
                    <a:pt x="982435" y="1250474"/>
                  </a:cubicBezTo>
                  <a:lnTo>
                    <a:pt x="51918" y="1250474"/>
                  </a:lnTo>
                  <a:cubicBezTo>
                    <a:pt x="23244" y="1250474"/>
                    <a:pt x="0" y="1227229"/>
                    <a:pt x="0" y="1198556"/>
                  </a:cubicBezTo>
                  <a:lnTo>
                    <a:pt x="0" y="51918"/>
                  </a:lnTo>
                  <a:cubicBezTo>
                    <a:pt x="0" y="23244"/>
                    <a:pt x="23244" y="0"/>
                    <a:pt x="51918" y="0"/>
                  </a:cubicBezTo>
                  <a:close/>
                </a:path>
              </a:pathLst>
            </a:custGeom>
            <a:solidFill>
              <a:srgbClr val="3062DC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19050"/>
              <a:ext cx="1034353" cy="123142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1590"/>
                </a:lnSpc>
              </a:pP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9148472" y="5253037"/>
            <a:ext cx="3280611" cy="3966073"/>
            <a:chOff x="0" y="0"/>
            <a:chExt cx="1034353" cy="1250474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034353" cy="1250474"/>
            </a:xfrm>
            <a:custGeom>
              <a:avLst/>
              <a:gdLst/>
              <a:ahLst/>
              <a:cxnLst/>
              <a:rect r="r" b="b" t="t" l="l"/>
              <a:pathLst>
                <a:path h="1250474" w="1034353">
                  <a:moveTo>
                    <a:pt x="51918" y="0"/>
                  </a:moveTo>
                  <a:lnTo>
                    <a:pt x="982435" y="0"/>
                  </a:lnTo>
                  <a:cubicBezTo>
                    <a:pt x="1011108" y="0"/>
                    <a:pt x="1034353" y="23244"/>
                    <a:pt x="1034353" y="51918"/>
                  </a:cubicBezTo>
                  <a:lnTo>
                    <a:pt x="1034353" y="1198556"/>
                  </a:lnTo>
                  <a:cubicBezTo>
                    <a:pt x="1034353" y="1227229"/>
                    <a:pt x="1011108" y="1250474"/>
                    <a:pt x="982435" y="1250474"/>
                  </a:cubicBezTo>
                  <a:lnTo>
                    <a:pt x="51918" y="1250474"/>
                  </a:lnTo>
                  <a:cubicBezTo>
                    <a:pt x="23244" y="1250474"/>
                    <a:pt x="0" y="1227229"/>
                    <a:pt x="0" y="1198556"/>
                  </a:cubicBezTo>
                  <a:lnTo>
                    <a:pt x="0" y="51918"/>
                  </a:lnTo>
                  <a:cubicBezTo>
                    <a:pt x="0" y="23244"/>
                    <a:pt x="23244" y="0"/>
                    <a:pt x="51918" y="0"/>
                  </a:cubicBezTo>
                  <a:close/>
                </a:path>
              </a:pathLst>
            </a:custGeom>
            <a:solidFill>
              <a:srgbClr val="515151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19050"/>
              <a:ext cx="1034353" cy="123142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1590"/>
                </a:lnSpc>
              </a:pP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12676732" y="5268986"/>
            <a:ext cx="3280611" cy="3966073"/>
            <a:chOff x="0" y="0"/>
            <a:chExt cx="1034353" cy="1250474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1034353" cy="1250474"/>
            </a:xfrm>
            <a:custGeom>
              <a:avLst/>
              <a:gdLst/>
              <a:ahLst/>
              <a:cxnLst/>
              <a:rect r="r" b="b" t="t" l="l"/>
              <a:pathLst>
                <a:path h="1250474" w="1034353">
                  <a:moveTo>
                    <a:pt x="51918" y="0"/>
                  </a:moveTo>
                  <a:lnTo>
                    <a:pt x="982435" y="0"/>
                  </a:lnTo>
                  <a:cubicBezTo>
                    <a:pt x="1011108" y="0"/>
                    <a:pt x="1034353" y="23244"/>
                    <a:pt x="1034353" y="51918"/>
                  </a:cubicBezTo>
                  <a:lnTo>
                    <a:pt x="1034353" y="1198556"/>
                  </a:lnTo>
                  <a:cubicBezTo>
                    <a:pt x="1034353" y="1227229"/>
                    <a:pt x="1011108" y="1250474"/>
                    <a:pt x="982435" y="1250474"/>
                  </a:cubicBezTo>
                  <a:lnTo>
                    <a:pt x="51918" y="1250474"/>
                  </a:lnTo>
                  <a:cubicBezTo>
                    <a:pt x="23244" y="1250474"/>
                    <a:pt x="0" y="1227229"/>
                    <a:pt x="0" y="1198556"/>
                  </a:cubicBezTo>
                  <a:lnTo>
                    <a:pt x="0" y="51918"/>
                  </a:lnTo>
                  <a:cubicBezTo>
                    <a:pt x="0" y="23244"/>
                    <a:pt x="23244" y="0"/>
                    <a:pt x="51918" y="0"/>
                  </a:cubicBezTo>
                  <a:close/>
                </a:path>
              </a:pathLst>
            </a:custGeom>
            <a:solidFill>
              <a:srgbClr val="979797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0" y="19050"/>
              <a:ext cx="1034353" cy="123142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1590"/>
                </a:lnSpc>
              </a:pPr>
            </a:p>
          </p:txBody>
        </p:sp>
      </p:grpSp>
      <p:sp>
        <p:nvSpPr>
          <p:cNvPr name="Freeform 16" id="16"/>
          <p:cNvSpPr/>
          <p:nvPr/>
        </p:nvSpPr>
        <p:spPr>
          <a:xfrm flipH="false" flipV="false" rot="0">
            <a:off x="9377254" y="1261886"/>
            <a:ext cx="1382948" cy="1388855"/>
          </a:xfrm>
          <a:custGeom>
            <a:avLst/>
            <a:gdLst/>
            <a:ahLst/>
            <a:cxnLst/>
            <a:rect r="r" b="b" t="t" l="l"/>
            <a:pathLst>
              <a:path h="1388855" w="1382948">
                <a:moveTo>
                  <a:pt x="0" y="0"/>
                </a:moveTo>
                <a:lnTo>
                  <a:pt x="1382948" y="0"/>
                </a:lnTo>
                <a:lnTo>
                  <a:pt x="1382948" y="1388855"/>
                </a:lnTo>
                <a:lnTo>
                  <a:pt x="0" y="138885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13" t="0" r="-213" b="0"/>
            </a:stretch>
          </a:blipFill>
        </p:spPr>
      </p:sp>
      <p:sp>
        <p:nvSpPr>
          <p:cNvPr name="TextBox 17" id="17"/>
          <p:cNvSpPr txBox="true"/>
          <p:nvPr/>
        </p:nvSpPr>
        <p:spPr>
          <a:xfrm rot="0">
            <a:off x="15957343" y="824865"/>
            <a:ext cx="1301957" cy="3166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1272"/>
              </a:lnSpc>
            </a:pPr>
            <a:r>
              <a:rPr lang="en-US" sz="1200" spc="-22">
                <a:solidFill>
                  <a:srgbClr val="262626"/>
                </a:solidFill>
                <a:latin typeface="Inter"/>
                <a:ea typeface="Inter"/>
                <a:cs typeface="Inter"/>
                <a:sym typeface="Inter"/>
              </a:rPr>
              <a:t>Operation Red Trench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817319" y="3342498"/>
            <a:ext cx="3215808" cy="1725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257"/>
              </a:lnSpc>
            </a:pPr>
            <a:r>
              <a:rPr lang="en-US" sz="1478" spc="-25">
                <a:solidFill>
                  <a:srgbClr val="3062DC"/>
                </a:solidFill>
                <a:latin typeface="Inter"/>
                <a:ea typeface="Inter"/>
                <a:cs typeface="Inter"/>
                <a:sym typeface="Inter"/>
              </a:rPr>
              <a:t>@SolidarioGB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9413258" y="3845609"/>
            <a:ext cx="2864983" cy="2735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219"/>
              </a:lnSpc>
            </a:pPr>
            <a:r>
              <a:rPr lang="en-US" sz="1707" spc="-29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Territorial Base Organisations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9413258" y="3041266"/>
            <a:ext cx="1607904" cy="4536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789"/>
              </a:lnSpc>
            </a:pPr>
            <a:r>
              <a:rPr lang="en-US" sz="2915" spc="-49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01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2941519" y="3845609"/>
            <a:ext cx="2864983" cy="2735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219"/>
              </a:lnSpc>
            </a:pPr>
            <a:r>
              <a:rPr lang="en-US" sz="1707" spc="-29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Class Composition Project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2941519" y="3041266"/>
            <a:ext cx="1607904" cy="4536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789"/>
              </a:lnSpc>
            </a:pPr>
            <a:r>
              <a:rPr lang="en-US" sz="2915" spc="-49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02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9413258" y="8100223"/>
            <a:ext cx="2864983" cy="5498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219"/>
              </a:lnSpc>
            </a:pPr>
            <a:r>
              <a:rPr lang="en-US" sz="1707" spc="-29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Political-Educational Infrastructure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9413258" y="7270543"/>
            <a:ext cx="1607904" cy="4536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789"/>
              </a:lnSpc>
            </a:pPr>
            <a:r>
              <a:rPr lang="en-US" sz="2915" spc="-49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03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2941519" y="7904961"/>
            <a:ext cx="2203080" cy="5498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219"/>
              </a:lnSpc>
            </a:pPr>
            <a:r>
              <a:rPr lang="en-US" sz="1707" spc="-29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Electoral &amp; Unity Strategy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2941519" y="7217024"/>
            <a:ext cx="1607904" cy="4536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789"/>
              </a:lnSpc>
            </a:pPr>
            <a:r>
              <a:rPr lang="en-US" sz="2915" spc="-49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04</a:t>
            </a:r>
          </a:p>
        </p:txBody>
      </p:sp>
      <p:sp>
        <p:nvSpPr>
          <p:cNvPr name="Freeform 27" id="27"/>
          <p:cNvSpPr/>
          <p:nvPr/>
        </p:nvSpPr>
        <p:spPr>
          <a:xfrm flipH="false" flipV="false" rot="0">
            <a:off x="12895990" y="1261886"/>
            <a:ext cx="1382948" cy="1388855"/>
          </a:xfrm>
          <a:custGeom>
            <a:avLst/>
            <a:gdLst/>
            <a:ahLst/>
            <a:cxnLst/>
            <a:rect r="r" b="b" t="t" l="l"/>
            <a:pathLst>
              <a:path h="1388855" w="1382948">
                <a:moveTo>
                  <a:pt x="0" y="0"/>
                </a:moveTo>
                <a:lnTo>
                  <a:pt x="1382948" y="0"/>
                </a:lnTo>
                <a:lnTo>
                  <a:pt x="1382948" y="1388855"/>
                </a:lnTo>
                <a:lnTo>
                  <a:pt x="0" y="138885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13" t="0" r="-213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0">
            <a:off x="9377254" y="5443537"/>
            <a:ext cx="1382948" cy="1388855"/>
          </a:xfrm>
          <a:custGeom>
            <a:avLst/>
            <a:gdLst/>
            <a:ahLst/>
            <a:cxnLst/>
            <a:rect r="r" b="b" t="t" l="l"/>
            <a:pathLst>
              <a:path h="1388855" w="1382948">
                <a:moveTo>
                  <a:pt x="0" y="0"/>
                </a:moveTo>
                <a:lnTo>
                  <a:pt x="1382948" y="0"/>
                </a:lnTo>
                <a:lnTo>
                  <a:pt x="1382948" y="1388856"/>
                </a:lnTo>
                <a:lnTo>
                  <a:pt x="0" y="138885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13" t="0" r="-213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0">
            <a:off x="12895990" y="5443537"/>
            <a:ext cx="1382948" cy="1388855"/>
          </a:xfrm>
          <a:custGeom>
            <a:avLst/>
            <a:gdLst/>
            <a:ahLst/>
            <a:cxnLst/>
            <a:rect r="r" b="b" t="t" l="l"/>
            <a:pathLst>
              <a:path h="1388855" w="1382948">
                <a:moveTo>
                  <a:pt x="0" y="0"/>
                </a:moveTo>
                <a:lnTo>
                  <a:pt x="1382948" y="0"/>
                </a:lnTo>
                <a:lnTo>
                  <a:pt x="1382948" y="1388856"/>
                </a:lnTo>
                <a:lnTo>
                  <a:pt x="0" y="138885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213" t="0" r="-213" b="0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>
            <a:off x="1807794" y="7413626"/>
            <a:ext cx="1000064" cy="0"/>
          </a:xfrm>
          <a:prstGeom prst="line">
            <a:avLst/>
          </a:prstGeom>
          <a:ln cap="flat" w="38100">
            <a:solidFill>
              <a:srgbClr val="262626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3" id="3"/>
          <p:cNvSpPr/>
          <p:nvPr/>
        </p:nvSpPr>
        <p:spPr>
          <a:xfrm flipH="false" flipV="false" rot="0">
            <a:off x="9973062" y="1468941"/>
            <a:ext cx="6347661" cy="3608942"/>
          </a:xfrm>
          <a:custGeom>
            <a:avLst/>
            <a:gdLst/>
            <a:ahLst/>
            <a:cxnLst/>
            <a:rect r="r" b="b" t="t" l="l"/>
            <a:pathLst>
              <a:path h="3608942" w="6347661">
                <a:moveTo>
                  <a:pt x="0" y="0"/>
                </a:moveTo>
                <a:lnTo>
                  <a:pt x="6347661" y="0"/>
                </a:lnTo>
                <a:lnTo>
                  <a:pt x="6347661" y="3608942"/>
                </a:lnTo>
                <a:lnTo>
                  <a:pt x="0" y="36089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27" r="0" b="-127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760169" y="2359445"/>
            <a:ext cx="7776914" cy="44712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846"/>
              </a:lnSpc>
            </a:pPr>
            <a:r>
              <a:rPr lang="en-US" sz="7898" spc="-323">
                <a:solidFill>
                  <a:srgbClr val="262626"/>
                </a:solidFill>
                <a:latin typeface="Inter"/>
                <a:ea typeface="Inter"/>
                <a:cs typeface="Inter"/>
                <a:sym typeface="Inter"/>
              </a:rPr>
              <a:t>Pillar 1: Territorial Base Organisations ("Red Trenches")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5957343" y="834390"/>
            <a:ext cx="1301957" cy="4076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1588"/>
              </a:lnSpc>
            </a:pPr>
            <a:r>
              <a:rPr lang="en-US" sz="1498" spc="-28">
                <a:solidFill>
                  <a:srgbClr val="262626"/>
                </a:solidFill>
                <a:latin typeface="Inter"/>
                <a:ea typeface="Inter"/>
                <a:cs typeface="Inter"/>
                <a:sym typeface="Inter"/>
              </a:rPr>
              <a:t>Operation Red Trench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817319" y="1830395"/>
            <a:ext cx="3215808" cy="2337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765"/>
              </a:lnSpc>
            </a:pPr>
            <a:r>
              <a:rPr lang="en-US" sz="2077" spc="-35">
                <a:solidFill>
                  <a:srgbClr val="3062DC"/>
                </a:solidFill>
                <a:latin typeface="Inter"/>
                <a:ea typeface="Inter"/>
                <a:cs typeface="Inter"/>
                <a:sym typeface="Inter"/>
              </a:rPr>
              <a:t>Five Pillars of Transition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9973062" y="5468900"/>
            <a:ext cx="3038641" cy="3349159"/>
            <a:chOff x="0" y="0"/>
            <a:chExt cx="958061" cy="1055965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958061" cy="1055965"/>
            </a:xfrm>
            <a:custGeom>
              <a:avLst/>
              <a:gdLst/>
              <a:ahLst/>
              <a:cxnLst/>
              <a:rect r="r" b="b" t="t" l="l"/>
              <a:pathLst>
                <a:path h="1055965" w="958061">
                  <a:moveTo>
                    <a:pt x="56052" y="0"/>
                  </a:moveTo>
                  <a:lnTo>
                    <a:pt x="902009" y="0"/>
                  </a:lnTo>
                  <a:cubicBezTo>
                    <a:pt x="916875" y="0"/>
                    <a:pt x="931132" y="5905"/>
                    <a:pt x="941644" y="16417"/>
                  </a:cubicBezTo>
                  <a:cubicBezTo>
                    <a:pt x="952156" y="26929"/>
                    <a:pt x="958061" y="41186"/>
                    <a:pt x="958061" y="56052"/>
                  </a:cubicBezTo>
                  <a:lnTo>
                    <a:pt x="958061" y="999913"/>
                  </a:lnTo>
                  <a:cubicBezTo>
                    <a:pt x="958061" y="1030870"/>
                    <a:pt x="932966" y="1055965"/>
                    <a:pt x="902009" y="1055965"/>
                  </a:cubicBezTo>
                  <a:lnTo>
                    <a:pt x="56052" y="1055965"/>
                  </a:lnTo>
                  <a:cubicBezTo>
                    <a:pt x="41186" y="1055965"/>
                    <a:pt x="26929" y="1050060"/>
                    <a:pt x="16417" y="1039548"/>
                  </a:cubicBezTo>
                  <a:cubicBezTo>
                    <a:pt x="5905" y="1029036"/>
                    <a:pt x="0" y="1014779"/>
                    <a:pt x="0" y="999913"/>
                  </a:cubicBezTo>
                  <a:lnTo>
                    <a:pt x="0" y="56052"/>
                  </a:lnTo>
                  <a:cubicBezTo>
                    <a:pt x="0" y="41186"/>
                    <a:pt x="5905" y="26929"/>
                    <a:pt x="16417" y="16417"/>
                  </a:cubicBezTo>
                  <a:cubicBezTo>
                    <a:pt x="26929" y="5905"/>
                    <a:pt x="41186" y="0"/>
                    <a:pt x="56052" y="0"/>
                  </a:cubicBezTo>
                  <a:close/>
                </a:path>
              </a:pathLst>
            </a:custGeom>
            <a:solidFill>
              <a:srgbClr val="3062DC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19050"/>
              <a:ext cx="958061" cy="103691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1590"/>
                </a:lnSpc>
              </a:pPr>
            </a:p>
          </p:txBody>
        </p:sp>
      </p:grpSp>
      <p:sp>
        <p:nvSpPr>
          <p:cNvPr name="TextBox 10" id="10"/>
          <p:cNvSpPr txBox="true"/>
          <p:nvPr/>
        </p:nvSpPr>
        <p:spPr>
          <a:xfrm rot="0">
            <a:off x="10305647" y="7728954"/>
            <a:ext cx="2284371" cy="7791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117"/>
              </a:lnSpc>
            </a:pPr>
            <a:r>
              <a:rPr lang="en-US" sz="2398" spc="-4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30 Red Trenches</a:t>
            </a:r>
          </a:p>
        </p:txBody>
      </p:sp>
      <p:grpSp>
        <p:nvGrpSpPr>
          <p:cNvPr name="Group 11" id="11"/>
          <p:cNvGrpSpPr/>
          <p:nvPr/>
        </p:nvGrpSpPr>
        <p:grpSpPr>
          <a:xfrm rot="0">
            <a:off x="13390232" y="5468900"/>
            <a:ext cx="2930490" cy="3349159"/>
            <a:chOff x="0" y="0"/>
            <a:chExt cx="923962" cy="1055965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923962" cy="1055965"/>
            </a:xfrm>
            <a:custGeom>
              <a:avLst/>
              <a:gdLst/>
              <a:ahLst/>
              <a:cxnLst/>
              <a:rect r="r" b="b" t="t" l="l"/>
              <a:pathLst>
                <a:path h="1055965" w="923962">
                  <a:moveTo>
                    <a:pt x="58121" y="0"/>
                  </a:moveTo>
                  <a:lnTo>
                    <a:pt x="865841" y="0"/>
                  </a:lnTo>
                  <a:cubicBezTo>
                    <a:pt x="881256" y="0"/>
                    <a:pt x="896039" y="6123"/>
                    <a:pt x="906939" y="17023"/>
                  </a:cubicBezTo>
                  <a:cubicBezTo>
                    <a:pt x="917839" y="27923"/>
                    <a:pt x="923962" y="42706"/>
                    <a:pt x="923962" y="58121"/>
                  </a:cubicBezTo>
                  <a:lnTo>
                    <a:pt x="923962" y="997844"/>
                  </a:lnTo>
                  <a:cubicBezTo>
                    <a:pt x="923962" y="1029944"/>
                    <a:pt x="897941" y="1055965"/>
                    <a:pt x="865841" y="1055965"/>
                  </a:cubicBezTo>
                  <a:lnTo>
                    <a:pt x="58121" y="1055965"/>
                  </a:lnTo>
                  <a:cubicBezTo>
                    <a:pt x="42706" y="1055965"/>
                    <a:pt x="27923" y="1049842"/>
                    <a:pt x="17023" y="1038942"/>
                  </a:cubicBezTo>
                  <a:cubicBezTo>
                    <a:pt x="6123" y="1028042"/>
                    <a:pt x="0" y="1013259"/>
                    <a:pt x="0" y="997844"/>
                  </a:cubicBezTo>
                  <a:lnTo>
                    <a:pt x="0" y="58121"/>
                  </a:lnTo>
                  <a:cubicBezTo>
                    <a:pt x="0" y="42706"/>
                    <a:pt x="6123" y="27923"/>
                    <a:pt x="17023" y="17023"/>
                  </a:cubicBezTo>
                  <a:cubicBezTo>
                    <a:pt x="27923" y="6123"/>
                    <a:pt x="42706" y="0"/>
                    <a:pt x="58121" y="0"/>
                  </a:cubicBezTo>
                  <a:close/>
                </a:path>
              </a:pathLst>
            </a:custGeom>
            <a:solidFill>
              <a:srgbClr val="262626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19050"/>
              <a:ext cx="923962" cy="103691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1590"/>
                </a:lnSpc>
              </a:pPr>
            </a:p>
          </p:txBody>
        </p:sp>
      </p:grpSp>
      <p:sp>
        <p:nvSpPr>
          <p:cNvPr name="TextBox 14" id="14"/>
          <p:cNvSpPr txBox="true"/>
          <p:nvPr/>
        </p:nvSpPr>
        <p:spPr>
          <a:xfrm rot="0">
            <a:off x="13722817" y="7728954"/>
            <a:ext cx="2284371" cy="7791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117"/>
              </a:lnSpc>
            </a:pPr>
            <a:r>
              <a:rPr lang="en-US" sz="2398" spc="-4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5,000 Active Members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760169" y="7917101"/>
            <a:ext cx="5739422" cy="9899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658"/>
              </a:lnSpc>
            </a:pPr>
            <a:r>
              <a:rPr lang="en-US" sz="1898">
                <a:solidFill>
                  <a:srgbClr val="515151"/>
                </a:solidFill>
                <a:latin typeface="Inter"/>
                <a:ea typeface="Inter"/>
                <a:cs typeface="Inter"/>
                <a:sym typeface="Inter"/>
              </a:rPr>
              <a:t>Local hubs offering casework and solidarity, workplace organising, and political education in working-class communities.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703019" y="3893083"/>
            <a:ext cx="6177077" cy="13386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081"/>
              </a:lnSpc>
            </a:pPr>
            <a:r>
              <a:rPr lang="en-US" sz="5978" spc="-245">
                <a:solidFill>
                  <a:srgbClr val="262626"/>
                </a:solidFill>
                <a:latin typeface="Inter"/>
                <a:ea typeface="Inter"/>
                <a:cs typeface="Inter"/>
                <a:sym typeface="Inter"/>
              </a:rPr>
              <a:t>Class Composition</a:t>
            </a:r>
          </a:p>
          <a:p>
            <a:pPr algn="l" marL="0" indent="0" lvl="0">
              <a:lnSpc>
                <a:spcPts val="5081"/>
              </a:lnSpc>
            </a:pPr>
            <a:r>
              <a:rPr lang="en-US" sz="5978" spc="-245">
                <a:solidFill>
                  <a:srgbClr val="262626"/>
                </a:solidFill>
                <a:latin typeface="Inter"/>
                <a:ea typeface="Inter"/>
                <a:cs typeface="Inter"/>
                <a:sym typeface="Inter"/>
              </a:rPr>
              <a:t>Project</a:t>
            </a:r>
          </a:p>
        </p:txBody>
      </p:sp>
      <p:sp>
        <p:nvSpPr>
          <p:cNvPr name="AutoShape 3" id="3"/>
          <p:cNvSpPr/>
          <p:nvPr/>
        </p:nvSpPr>
        <p:spPr>
          <a:xfrm>
            <a:off x="1817319" y="7058802"/>
            <a:ext cx="1000064" cy="0"/>
          </a:xfrm>
          <a:prstGeom prst="line">
            <a:avLst/>
          </a:prstGeom>
          <a:ln cap="flat" w="38100">
            <a:solidFill>
              <a:srgbClr val="262626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4" id="4"/>
          <p:cNvGrpSpPr/>
          <p:nvPr/>
        </p:nvGrpSpPr>
        <p:grpSpPr>
          <a:xfrm rot="0">
            <a:off x="9148472" y="1051941"/>
            <a:ext cx="3280611" cy="3966073"/>
            <a:chOff x="0" y="0"/>
            <a:chExt cx="1034353" cy="1250474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034353" cy="1250474"/>
            </a:xfrm>
            <a:custGeom>
              <a:avLst/>
              <a:gdLst/>
              <a:ahLst/>
              <a:cxnLst/>
              <a:rect r="r" b="b" t="t" l="l"/>
              <a:pathLst>
                <a:path h="1250474" w="1034353">
                  <a:moveTo>
                    <a:pt x="51918" y="0"/>
                  </a:moveTo>
                  <a:lnTo>
                    <a:pt x="982435" y="0"/>
                  </a:lnTo>
                  <a:cubicBezTo>
                    <a:pt x="1011108" y="0"/>
                    <a:pt x="1034353" y="23244"/>
                    <a:pt x="1034353" y="51918"/>
                  </a:cubicBezTo>
                  <a:lnTo>
                    <a:pt x="1034353" y="1198556"/>
                  </a:lnTo>
                  <a:cubicBezTo>
                    <a:pt x="1034353" y="1227229"/>
                    <a:pt x="1011108" y="1250474"/>
                    <a:pt x="982435" y="1250474"/>
                  </a:cubicBezTo>
                  <a:lnTo>
                    <a:pt x="51918" y="1250474"/>
                  </a:lnTo>
                  <a:cubicBezTo>
                    <a:pt x="23244" y="1250474"/>
                    <a:pt x="0" y="1227229"/>
                    <a:pt x="0" y="1198556"/>
                  </a:cubicBezTo>
                  <a:lnTo>
                    <a:pt x="0" y="51918"/>
                  </a:lnTo>
                  <a:cubicBezTo>
                    <a:pt x="0" y="23244"/>
                    <a:pt x="23244" y="0"/>
                    <a:pt x="51918" y="0"/>
                  </a:cubicBezTo>
                  <a:close/>
                </a:path>
              </a:pathLst>
            </a:custGeom>
            <a:solidFill>
              <a:srgbClr val="262626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19050"/>
              <a:ext cx="1034353" cy="123142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1590"/>
                </a:lnSpc>
              </a:pP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12676732" y="1067890"/>
            <a:ext cx="3280611" cy="3966073"/>
            <a:chOff x="0" y="0"/>
            <a:chExt cx="1034353" cy="1250474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034353" cy="1250474"/>
            </a:xfrm>
            <a:custGeom>
              <a:avLst/>
              <a:gdLst/>
              <a:ahLst/>
              <a:cxnLst/>
              <a:rect r="r" b="b" t="t" l="l"/>
              <a:pathLst>
                <a:path h="1250474" w="1034353">
                  <a:moveTo>
                    <a:pt x="51918" y="0"/>
                  </a:moveTo>
                  <a:lnTo>
                    <a:pt x="982435" y="0"/>
                  </a:lnTo>
                  <a:cubicBezTo>
                    <a:pt x="1011108" y="0"/>
                    <a:pt x="1034353" y="23244"/>
                    <a:pt x="1034353" y="51918"/>
                  </a:cubicBezTo>
                  <a:lnTo>
                    <a:pt x="1034353" y="1198556"/>
                  </a:lnTo>
                  <a:cubicBezTo>
                    <a:pt x="1034353" y="1227229"/>
                    <a:pt x="1011108" y="1250474"/>
                    <a:pt x="982435" y="1250474"/>
                  </a:cubicBezTo>
                  <a:lnTo>
                    <a:pt x="51918" y="1250474"/>
                  </a:lnTo>
                  <a:cubicBezTo>
                    <a:pt x="23244" y="1250474"/>
                    <a:pt x="0" y="1227229"/>
                    <a:pt x="0" y="1198556"/>
                  </a:cubicBezTo>
                  <a:lnTo>
                    <a:pt x="0" y="51918"/>
                  </a:lnTo>
                  <a:cubicBezTo>
                    <a:pt x="0" y="23244"/>
                    <a:pt x="23244" y="0"/>
                    <a:pt x="51918" y="0"/>
                  </a:cubicBezTo>
                  <a:close/>
                </a:path>
              </a:pathLst>
            </a:custGeom>
            <a:solidFill>
              <a:srgbClr val="3062DC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19050"/>
              <a:ext cx="1034353" cy="123142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1590"/>
                </a:lnSpc>
              </a:pP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9148472" y="5253037"/>
            <a:ext cx="3280611" cy="3966073"/>
            <a:chOff x="0" y="0"/>
            <a:chExt cx="1034353" cy="1250474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034353" cy="1250474"/>
            </a:xfrm>
            <a:custGeom>
              <a:avLst/>
              <a:gdLst/>
              <a:ahLst/>
              <a:cxnLst/>
              <a:rect r="r" b="b" t="t" l="l"/>
              <a:pathLst>
                <a:path h="1250474" w="1034353">
                  <a:moveTo>
                    <a:pt x="51918" y="0"/>
                  </a:moveTo>
                  <a:lnTo>
                    <a:pt x="982435" y="0"/>
                  </a:lnTo>
                  <a:cubicBezTo>
                    <a:pt x="1011108" y="0"/>
                    <a:pt x="1034353" y="23244"/>
                    <a:pt x="1034353" y="51918"/>
                  </a:cubicBezTo>
                  <a:lnTo>
                    <a:pt x="1034353" y="1198556"/>
                  </a:lnTo>
                  <a:cubicBezTo>
                    <a:pt x="1034353" y="1227229"/>
                    <a:pt x="1011108" y="1250474"/>
                    <a:pt x="982435" y="1250474"/>
                  </a:cubicBezTo>
                  <a:lnTo>
                    <a:pt x="51918" y="1250474"/>
                  </a:lnTo>
                  <a:cubicBezTo>
                    <a:pt x="23244" y="1250474"/>
                    <a:pt x="0" y="1227229"/>
                    <a:pt x="0" y="1198556"/>
                  </a:cubicBezTo>
                  <a:lnTo>
                    <a:pt x="0" y="51918"/>
                  </a:lnTo>
                  <a:cubicBezTo>
                    <a:pt x="0" y="23244"/>
                    <a:pt x="23244" y="0"/>
                    <a:pt x="51918" y="0"/>
                  </a:cubicBezTo>
                  <a:close/>
                </a:path>
              </a:pathLst>
            </a:custGeom>
            <a:solidFill>
              <a:srgbClr val="515151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19050"/>
              <a:ext cx="1034353" cy="123142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1590"/>
                </a:lnSpc>
              </a:pP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12676732" y="5268986"/>
            <a:ext cx="3280611" cy="3966073"/>
            <a:chOff x="0" y="0"/>
            <a:chExt cx="1034353" cy="1250474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1034353" cy="1250474"/>
            </a:xfrm>
            <a:custGeom>
              <a:avLst/>
              <a:gdLst/>
              <a:ahLst/>
              <a:cxnLst/>
              <a:rect r="r" b="b" t="t" l="l"/>
              <a:pathLst>
                <a:path h="1250474" w="1034353">
                  <a:moveTo>
                    <a:pt x="51918" y="0"/>
                  </a:moveTo>
                  <a:lnTo>
                    <a:pt x="982435" y="0"/>
                  </a:lnTo>
                  <a:cubicBezTo>
                    <a:pt x="1011108" y="0"/>
                    <a:pt x="1034353" y="23244"/>
                    <a:pt x="1034353" y="51918"/>
                  </a:cubicBezTo>
                  <a:lnTo>
                    <a:pt x="1034353" y="1198556"/>
                  </a:lnTo>
                  <a:cubicBezTo>
                    <a:pt x="1034353" y="1227229"/>
                    <a:pt x="1011108" y="1250474"/>
                    <a:pt x="982435" y="1250474"/>
                  </a:cubicBezTo>
                  <a:lnTo>
                    <a:pt x="51918" y="1250474"/>
                  </a:lnTo>
                  <a:cubicBezTo>
                    <a:pt x="23244" y="1250474"/>
                    <a:pt x="0" y="1227229"/>
                    <a:pt x="0" y="1198556"/>
                  </a:cubicBezTo>
                  <a:lnTo>
                    <a:pt x="0" y="51918"/>
                  </a:lnTo>
                  <a:cubicBezTo>
                    <a:pt x="0" y="23244"/>
                    <a:pt x="23244" y="0"/>
                    <a:pt x="51918" y="0"/>
                  </a:cubicBezTo>
                  <a:close/>
                </a:path>
              </a:pathLst>
            </a:custGeom>
            <a:solidFill>
              <a:srgbClr val="979797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0" y="19050"/>
              <a:ext cx="1034353" cy="123142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1590"/>
                </a:lnSpc>
              </a:pPr>
            </a:p>
          </p:txBody>
        </p:sp>
      </p:grpSp>
      <p:sp>
        <p:nvSpPr>
          <p:cNvPr name="Freeform 16" id="16"/>
          <p:cNvSpPr/>
          <p:nvPr/>
        </p:nvSpPr>
        <p:spPr>
          <a:xfrm flipH="false" flipV="false" rot="0">
            <a:off x="9377254" y="1261886"/>
            <a:ext cx="1382948" cy="1388855"/>
          </a:xfrm>
          <a:custGeom>
            <a:avLst/>
            <a:gdLst/>
            <a:ahLst/>
            <a:cxnLst/>
            <a:rect r="r" b="b" t="t" l="l"/>
            <a:pathLst>
              <a:path h="1388855" w="1382948">
                <a:moveTo>
                  <a:pt x="0" y="0"/>
                </a:moveTo>
                <a:lnTo>
                  <a:pt x="1382948" y="0"/>
                </a:lnTo>
                <a:lnTo>
                  <a:pt x="1382948" y="1388855"/>
                </a:lnTo>
                <a:lnTo>
                  <a:pt x="0" y="138885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13" t="0" r="-213" b="0"/>
            </a:stretch>
          </a:blipFill>
        </p:spPr>
      </p:sp>
      <p:sp>
        <p:nvSpPr>
          <p:cNvPr name="TextBox 17" id="17"/>
          <p:cNvSpPr txBox="true"/>
          <p:nvPr/>
        </p:nvSpPr>
        <p:spPr>
          <a:xfrm rot="0">
            <a:off x="15957343" y="824865"/>
            <a:ext cx="1301957" cy="1642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1272"/>
              </a:lnSpc>
            </a:pPr>
            <a:r>
              <a:rPr lang="en-US" sz="1200" spc="-22">
                <a:solidFill>
                  <a:srgbClr val="262626"/>
                </a:solidFill>
                <a:latin typeface="Inter"/>
                <a:ea typeface="Inter"/>
                <a:cs typeface="Inter"/>
                <a:sym typeface="Inter"/>
              </a:rPr>
              <a:t>SolidarioGB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817319" y="3323448"/>
            <a:ext cx="3215808" cy="1510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019"/>
              </a:lnSpc>
            </a:pPr>
            <a:r>
              <a:rPr lang="en-US" sz="1199" spc="-20">
                <a:solidFill>
                  <a:srgbClr val="3062DC"/>
                </a:solidFill>
                <a:latin typeface="Inter"/>
                <a:ea typeface="Inter"/>
                <a:cs typeface="Inter"/>
                <a:sym typeface="Inter"/>
              </a:rPr>
              <a:t>@operationredtrench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9413258" y="3845609"/>
            <a:ext cx="2864983" cy="2300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800"/>
              </a:lnSpc>
            </a:pPr>
            <a:r>
              <a:rPr lang="en-US" sz="1385" spc="-23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Platform Workers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9413258" y="3031741"/>
            <a:ext cx="1607904" cy="7791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075"/>
              </a:lnSpc>
            </a:pPr>
            <a:r>
              <a:rPr lang="en-US" sz="2365" spc="-4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Gig Economy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2941519" y="3845609"/>
            <a:ext cx="2864983" cy="2300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800"/>
              </a:lnSpc>
            </a:pPr>
            <a:r>
              <a:rPr lang="en-US" sz="1385" spc="-23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Care &amp; Health Workers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2941519" y="3031741"/>
            <a:ext cx="1607904" cy="3888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075"/>
              </a:lnSpc>
            </a:pPr>
            <a:r>
              <a:rPr lang="en-US" sz="2365" spc="-4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Essential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9413258" y="8100223"/>
            <a:ext cx="2864983" cy="2300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800"/>
              </a:lnSpc>
            </a:pPr>
            <a:r>
              <a:rPr lang="en-US" sz="1385" spc="-23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Logistics &amp; Retail Sectors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9413258" y="7261018"/>
            <a:ext cx="1607904" cy="7791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075"/>
              </a:lnSpc>
            </a:pPr>
            <a:r>
              <a:rPr lang="en-US" sz="2365" spc="-4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Supply Chain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2941519" y="7904961"/>
            <a:ext cx="2203080" cy="4586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800"/>
              </a:lnSpc>
            </a:pPr>
            <a:r>
              <a:rPr lang="en-US" sz="1385" spc="-23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Migrant Worker Organising Priority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2941519" y="7207499"/>
            <a:ext cx="1607904" cy="3888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075"/>
              </a:lnSpc>
            </a:pPr>
            <a:r>
              <a:rPr lang="en-US" sz="2365" spc="-4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Solidarity</a:t>
            </a:r>
          </a:p>
        </p:txBody>
      </p:sp>
      <p:sp>
        <p:nvSpPr>
          <p:cNvPr name="Freeform 27" id="27"/>
          <p:cNvSpPr/>
          <p:nvPr/>
        </p:nvSpPr>
        <p:spPr>
          <a:xfrm flipH="false" flipV="false" rot="0">
            <a:off x="12895990" y="1261886"/>
            <a:ext cx="1382948" cy="1388855"/>
          </a:xfrm>
          <a:custGeom>
            <a:avLst/>
            <a:gdLst/>
            <a:ahLst/>
            <a:cxnLst/>
            <a:rect r="r" b="b" t="t" l="l"/>
            <a:pathLst>
              <a:path h="1388855" w="1382948">
                <a:moveTo>
                  <a:pt x="0" y="0"/>
                </a:moveTo>
                <a:lnTo>
                  <a:pt x="1382948" y="0"/>
                </a:lnTo>
                <a:lnTo>
                  <a:pt x="1382948" y="1388855"/>
                </a:lnTo>
                <a:lnTo>
                  <a:pt x="0" y="138885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13" t="0" r="-213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0">
            <a:off x="9377254" y="5443537"/>
            <a:ext cx="1382948" cy="1388855"/>
          </a:xfrm>
          <a:custGeom>
            <a:avLst/>
            <a:gdLst/>
            <a:ahLst/>
            <a:cxnLst/>
            <a:rect r="r" b="b" t="t" l="l"/>
            <a:pathLst>
              <a:path h="1388855" w="1382948">
                <a:moveTo>
                  <a:pt x="0" y="0"/>
                </a:moveTo>
                <a:lnTo>
                  <a:pt x="1382948" y="0"/>
                </a:lnTo>
                <a:lnTo>
                  <a:pt x="1382948" y="1388856"/>
                </a:lnTo>
                <a:lnTo>
                  <a:pt x="0" y="138885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13" t="0" r="-213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0">
            <a:off x="12895990" y="5443537"/>
            <a:ext cx="1382948" cy="1388855"/>
          </a:xfrm>
          <a:custGeom>
            <a:avLst/>
            <a:gdLst/>
            <a:ahLst/>
            <a:cxnLst/>
            <a:rect r="r" b="b" t="t" l="l"/>
            <a:pathLst>
              <a:path h="1388855" w="1382948">
                <a:moveTo>
                  <a:pt x="0" y="0"/>
                </a:moveTo>
                <a:lnTo>
                  <a:pt x="1382948" y="0"/>
                </a:lnTo>
                <a:lnTo>
                  <a:pt x="1382948" y="1388856"/>
                </a:lnTo>
                <a:lnTo>
                  <a:pt x="0" y="138885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213" t="0" r="-213" b="0"/>
            </a:stretch>
          </a:blipFill>
        </p:spPr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703019" y="3950233"/>
            <a:ext cx="6177077" cy="25558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539"/>
              </a:lnSpc>
            </a:pPr>
            <a:r>
              <a:rPr lang="en-US" sz="7692" spc="-315">
                <a:solidFill>
                  <a:srgbClr val="262626"/>
                </a:solidFill>
                <a:latin typeface="Inter"/>
                <a:ea typeface="Inter"/>
                <a:cs typeface="Inter"/>
                <a:sym typeface="Inter"/>
              </a:rPr>
              <a:t>Political-Educational Infrastructure</a:t>
            </a:r>
          </a:p>
        </p:txBody>
      </p:sp>
      <p:sp>
        <p:nvSpPr>
          <p:cNvPr name="AutoShape 3" id="3"/>
          <p:cNvSpPr/>
          <p:nvPr/>
        </p:nvSpPr>
        <p:spPr>
          <a:xfrm>
            <a:off x="1817319" y="7058802"/>
            <a:ext cx="1000064" cy="0"/>
          </a:xfrm>
          <a:prstGeom prst="line">
            <a:avLst/>
          </a:prstGeom>
          <a:ln cap="flat" w="38100">
            <a:solidFill>
              <a:srgbClr val="262626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4" id="4"/>
          <p:cNvGrpSpPr/>
          <p:nvPr/>
        </p:nvGrpSpPr>
        <p:grpSpPr>
          <a:xfrm rot="0">
            <a:off x="9148472" y="1051941"/>
            <a:ext cx="3280611" cy="3966073"/>
            <a:chOff x="0" y="0"/>
            <a:chExt cx="1034353" cy="1250474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034353" cy="1250474"/>
            </a:xfrm>
            <a:custGeom>
              <a:avLst/>
              <a:gdLst/>
              <a:ahLst/>
              <a:cxnLst/>
              <a:rect r="r" b="b" t="t" l="l"/>
              <a:pathLst>
                <a:path h="1250474" w="1034353">
                  <a:moveTo>
                    <a:pt x="51918" y="0"/>
                  </a:moveTo>
                  <a:lnTo>
                    <a:pt x="982435" y="0"/>
                  </a:lnTo>
                  <a:cubicBezTo>
                    <a:pt x="1011108" y="0"/>
                    <a:pt x="1034353" y="23244"/>
                    <a:pt x="1034353" y="51918"/>
                  </a:cubicBezTo>
                  <a:lnTo>
                    <a:pt x="1034353" y="1198556"/>
                  </a:lnTo>
                  <a:cubicBezTo>
                    <a:pt x="1034353" y="1227229"/>
                    <a:pt x="1011108" y="1250474"/>
                    <a:pt x="982435" y="1250474"/>
                  </a:cubicBezTo>
                  <a:lnTo>
                    <a:pt x="51918" y="1250474"/>
                  </a:lnTo>
                  <a:cubicBezTo>
                    <a:pt x="23244" y="1250474"/>
                    <a:pt x="0" y="1227229"/>
                    <a:pt x="0" y="1198556"/>
                  </a:cubicBezTo>
                  <a:lnTo>
                    <a:pt x="0" y="51918"/>
                  </a:lnTo>
                  <a:cubicBezTo>
                    <a:pt x="0" y="23244"/>
                    <a:pt x="23244" y="0"/>
                    <a:pt x="51918" y="0"/>
                  </a:cubicBezTo>
                  <a:close/>
                </a:path>
              </a:pathLst>
            </a:custGeom>
            <a:solidFill>
              <a:srgbClr val="262626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19050"/>
              <a:ext cx="1034353" cy="123142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1590"/>
                </a:lnSpc>
              </a:pP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12676732" y="1067890"/>
            <a:ext cx="3280611" cy="3966073"/>
            <a:chOff x="0" y="0"/>
            <a:chExt cx="1034353" cy="1250474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034353" cy="1250474"/>
            </a:xfrm>
            <a:custGeom>
              <a:avLst/>
              <a:gdLst/>
              <a:ahLst/>
              <a:cxnLst/>
              <a:rect r="r" b="b" t="t" l="l"/>
              <a:pathLst>
                <a:path h="1250474" w="1034353">
                  <a:moveTo>
                    <a:pt x="51918" y="0"/>
                  </a:moveTo>
                  <a:lnTo>
                    <a:pt x="982435" y="0"/>
                  </a:lnTo>
                  <a:cubicBezTo>
                    <a:pt x="1011108" y="0"/>
                    <a:pt x="1034353" y="23244"/>
                    <a:pt x="1034353" y="51918"/>
                  </a:cubicBezTo>
                  <a:lnTo>
                    <a:pt x="1034353" y="1198556"/>
                  </a:lnTo>
                  <a:cubicBezTo>
                    <a:pt x="1034353" y="1227229"/>
                    <a:pt x="1011108" y="1250474"/>
                    <a:pt x="982435" y="1250474"/>
                  </a:cubicBezTo>
                  <a:lnTo>
                    <a:pt x="51918" y="1250474"/>
                  </a:lnTo>
                  <a:cubicBezTo>
                    <a:pt x="23244" y="1250474"/>
                    <a:pt x="0" y="1227229"/>
                    <a:pt x="0" y="1198556"/>
                  </a:cubicBezTo>
                  <a:lnTo>
                    <a:pt x="0" y="51918"/>
                  </a:lnTo>
                  <a:cubicBezTo>
                    <a:pt x="0" y="23244"/>
                    <a:pt x="23244" y="0"/>
                    <a:pt x="51918" y="0"/>
                  </a:cubicBezTo>
                  <a:close/>
                </a:path>
              </a:pathLst>
            </a:custGeom>
            <a:solidFill>
              <a:srgbClr val="3062DC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19050"/>
              <a:ext cx="1034353" cy="123142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1590"/>
                </a:lnSpc>
              </a:pP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9148472" y="5253037"/>
            <a:ext cx="3280611" cy="3966073"/>
            <a:chOff x="0" y="0"/>
            <a:chExt cx="1034353" cy="1250474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034353" cy="1250474"/>
            </a:xfrm>
            <a:custGeom>
              <a:avLst/>
              <a:gdLst/>
              <a:ahLst/>
              <a:cxnLst/>
              <a:rect r="r" b="b" t="t" l="l"/>
              <a:pathLst>
                <a:path h="1250474" w="1034353">
                  <a:moveTo>
                    <a:pt x="51918" y="0"/>
                  </a:moveTo>
                  <a:lnTo>
                    <a:pt x="982435" y="0"/>
                  </a:lnTo>
                  <a:cubicBezTo>
                    <a:pt x="1011108" y="0"/>
                    <a:pt x="1034353" y="23244"/>
                    <a:pt x="1034353" y="51918"/>
                  </a:cubicBezTo>
                  <a:lnTo>
                    <a:pt x="1034353" y="1198556"/>
                  </a:lnTo>
                  <a:cubicBezTo>
                    <a:pt x="1034353" y="1227229"/>
                    <a:pt x="1011108" y="1250474"/>
                    <a:pt x="982435" y="1250474"/>
                  </a:cubicBezTo>
                  <a:lnTo>
                    <a:pt x="51918" y="1250474"/>
                  </a:lnTo>
                  <a:cubicBezTo>
                    <a:pt x="23244" y="1250474"/>
                    <a:pt x="0" y="1227229"/>
                    <a:pt x="0" y="1198556"/>
                  </a:cubicBezTo>
                  <a:lnTo>
                    <a:pt x="0" y="51918"/>
                  </a:lnTo>
                  <a:cubicBezTo>
                    <a:pt x="0" y="23244"/>
                    <a:pt x="23244" y="0"/>
                    <a:pt x="51918" y="0"/>
                  </a:cubicBezTo>
                  <a:close/>
                </a:path>
              </a:pathLst>
            </a:custGeom>
            <a:solidFill>
              <a:srgbClr val="515151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19050"/>
              <a:ext cx="1034353" cy="123142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1590"/>
                </a:lnSpc>
              </a:pP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12676732" y="5268986"/>
            <a:ext cx="3280611" cy="3966073"/>
            <a:chOff x="0" y="0"/>
            <a:chExt cx="1034353" cy="1250474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1034353" cy="1250474"/>
            </a:xfrm>
            <a:custGeom>
              <a:avLst/>
              <a:gdLst/>
              <a:ahLst/>
              <a:cxnLst/>
              <a:rect r="r" b="b" t="t" l="l"/>
              <a:pathLst>
                <a:path h="1250474" w="1034353">
                  <a:moveTo>
                    <a:pt x="51918" y="0"/>
                  </a:moveTo>
                  <a:lnTo>
                    <a:pt x="982435" y="0"/>
                  </a:lnTo>
                  <a:cubicBezTo>
                    <a:pt x="1011108" y="0"/>
                    <a:pt x="1034353" y="23244"/>
                    <a:pt x="1034353" y="51918"/>
                  </a:cubicBezTo>
                  <a:lnTo>
                    <a:pt x="1034353" y="1198556"/>
                  </a:lnTo>
                  <a:cubicBezTo>
                    <a:pt x="1034353" y="1227229"/>
                    <a:pt x="1011108" y="1250474"/>
                    <a:pt x="982435" y="1250474"/>
                  </a:cubicBezTo>
                  <a:lnTo>
                    <a:pt x="51918" y="1250474"/>
                  </a:lnTo>
                  <a:cubicBezTo>
                    <a:pt x="23244" y="1250474"/>
                    <a:pt x="0" y="1227229"/>
                    <a:pt x="0" y="1198556"/>
                  </a:cubicBezTo>
                  <a:lnTo>
                    <a:pt x="0" y="51918"/>
                  </a:lnTo>
                  <a:cubicBezTo>
                    <a:pt x="0" y="23244"/>
                    <a:pt x="23244" y="0"/>
                    <a:pt x="51918" y="0"/>
                  </a:cubicBezTo>
                  <a:close/>
                </a:path>
              </a:pathLst>
            </a:custGeom>
            <a:solidFill>
              <a:srgbClr val="979797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0" y="19050"/>
              <a:ext cx="1034353" cy="123142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1590"/>
                </a:lnSpc>
              </a:pPr>
            </a:p>
          </p:txBody>
        </p:sp>
      </p:grpSp>
      <p:sp>
        <p:nvSpPr>
          <p:cNvPr name="Freeform 16" id="16"/>
          <p:cNvSpPr/>
          <p:nvPr/>
        </p:nvSpPr>
        <p:spPr>
          <a:xfrm flipH="false" flipV="false" rot="0">
            <a:off x="9377254" y="1261886"/>
            <a:ext cx="1382948" cy="1388855"/>
          </a:xfrm>
          <a:custGeom>
            <a:avLst/>
            <a:gdLst/>
            <a:ahLst/>
            <a:cxnLst/>
            <a:rect r="r" b="b" t="t" l="l"/>
            <a:pathLst>
              <a:path h="1388855" w="1382948">
                <a:moveTo>
                  <a:pt x="0" y="0"/>
                </a:moveTo>
                <a:lnTo>
                  <a:pt x="1382948" y="0"/>
                </a:lnTo>
                <a:lnTo>
                  <a:pt x="1382948" y="1388855"/>
                </a:lnTo>
                <a:lnTo>
                  <a:pt x="0" y="138885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13" t="0" r="-213" b="0"/>
            </a:stretch>
          </a:blipFill>
        </p:spPr>
      </p:sp>
      <p:sp>
        <p:nvSpPr>
          <p:cNvPr name="TextBox 17" id="17"/>
          <p:cNvSpPr txBox="true"/>
          <p:nvPr/>
        </p:nvSpPr>
        <p:spPr>
          <a:xfrm rot="0">
            <a:off x="15957343" y="834390"/>
            <a:ext cx="1301957" cy="2076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1590"/>
              </a:lnSpc>
            </a:pPr>
            <a:r>
              <a:rPr lang="en-US" sz="1500" spc="-28">
                <a:solidFill>
                  <a:srgbClr val="262626"/>
                </a:solidFill>
                <a:latin typeface="Inter"/>
                <a:ea typeface="Inter"/>
                <a:cs typeface="Inter"/>
                <a:sym typeface="Inter"/>
              </a:rPr>
              <a:t>Pillar 3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817319" y="3371073"/>
            <a:ext cx="3215808" cy="2337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765"/>
              </a:lnSpc>
            </a:pPr>
            <a:r>
              <a:rPr lang="en-US" sz="2077" spc="-35">
                <a:solidFill>
                  <a:srgbClr val="3062DC"/>
                </a:solidFill>
                <a:latin typeface="Inter"/>
                <a:ea typeface="Inter"/>
                <a:cs typeface="Inter"/>
                <a:sym typeface="Inter"/>
              </a:rPr>
              <a:t>@SolidarioGB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9413258" y="3836084"/>
            <a:ext cx="2864983" cy="3886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117"/>
              </a:lnSpc>
            </a:pPr>
            <a:r>
              <a:rPr lang="en-US" sz="2398" spc="-4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Red School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9413258" y="3012691"/>
            <a:ext cx="1607904" cy="6624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323"/>
              </a:lnSpc>
            </a:pPr>
            <a:r>
              <a:rPr lang="en-US" sz="4095" spc="-69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01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2941519" y="3836084"/>
            <a:ext cx="2864983" cy="3886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117"/>
              </a:lnSpc>
            </a:pPr>
            <a:r>
              <a:rPr lang="en-US" sz="2398" spc="-4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Red Press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2941519" y="3012691"/>
            <a:ext cx="1607904" cy="6624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323"/>
              </a:lnSpc>
            </a:pPr>
            <a:r>
              <a:rPr lang="en-US" sz="4095" spc="-69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02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9413258" y="8090698"/>
            <a:ext cx="2864983" cy="3886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117"/>
              </a:lnSpc>
            </a:pPr>
            <a:r>
              <a:rPr lang="en-US" sz="2398" spc="-4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Red Library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9413258" y="7241968"/>
            <a:ext cx="1607904" cy="6624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323"/>
              </a:lnSpc>
            </a:pPr>
            <a:r>
              <a:rPr lang="en-US" sz="4095" spc="-69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03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2941519" y="7895436"/>
            <a:ext cx="2203080" cy="7791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117"/>
              </a:lnSpc>
            </a:pPr>
            <a:r>
              <a:rPr lang="en-US" sz="2398" spc="-4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Red Culture Collective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2941519" y="7188449"/>
            <a:ext cx="1607904" cy="6624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323"/>
              </a:lnSpc>
            </a:pPr>
            <a:r>
              <a:rPr lang="en-US" sz="4095" spc="-69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04</a:t>
            </a:r>
          </a:p>
        </p:txBody>
      </p:sp>
      <p:sp>
        <p:nvSpPr>
          <p:cNvPr name="Freeform 27" id="27"/>
          <p:cNvSpPr/>
          <p:nvPr/>
        </p:nvSpPr>
        <p:spPr>
          <a:xfrm flipH="false" flipV="false" rot="0">
            <a:off x="12895990" y="1261886"/>
            <a:ext cx="1382948" cy="1388855"/>
          </a:xfrm>
          <a:custGeom>
            <a:avLst/>
            <a:gdLst/>
            <a:ahLst/>
            <a:cxnLst/>
            <a:rect r="r" b="b" t="t" l="l"/>
            <a:pathLst>
              <a:path h="1388855" w="1382948">
                <a:moveTo>
                  <a:pt x="0" y="0"/>
                </a:moveTo>
                <a:lnTo>
                  <a:pt x="1382948" y="0"/>
                </a:lnTo>
                <a:lnTo>
                  <a:pt x="1382948" y="1388855"/>
                </a:lnTo>
                <a:lnTo>
                  <a:pt x="0" y="138885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13" t="0" r="-213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0">
            <a:off x="9377254" y="5443537"/>
            <a:ext cx="1382948" cy="1388855"/>
          </a:xfrm>
          <a:custGeom>
            <a:avLst/>
            <a:gdLst/>
            <a:ahLst/>
            <a:cxnLst/>
            <a:rect r="r" b="b" t="t" l="l"/>
            <a:pathLst>
              <a:path h="1388855" w="1382948">
                <a:moveTo>
                  <a:pt x="0" y="0"/>
                </a:moveTo>
                <a:lnTo>
                  <a:pt x="1382948" y="0"/>
                </a:lnTo>
                <a:lnTo>
                  <a:pt x="1382948" y="1388856"/>
                </a:lnTo>
                <a:lnTo>
                  <a:pt x="0" y="138885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13" t="0" r="-213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0">
            <a:off x="12895990" y="5443537"/>
            <a:ext cx="1382948" cy="1388855"/>
          </a:xfrm>
          <a:custGeom>
            <a:avLst/>
            <a:gdLst/>
            <a:ahLst/>
            <a:cxnLst/>
            <a:rect r="r" b="b" t="t" l="l"/>
            <a:pathLst>
              <a:path h="1388855" w="1382948">
                <a:moveTo>
                  <a:pt x="0" y="0"/>
                </a:moveTo>
                <a:lnTo>
                  <a:pt x="1382948" y="0"/>
                </a:lnTo>
                <a:lnTo>
                  <a:pt x="1382948" y="1388856"/>
                </a:lnTo>
                <a:lnTo>
                  <a:pt x="0" y="138885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213" t="0" r="-213" b="0"/>
            </a:stretch>
          </a:blipFill>
        </p:spPr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>
            <a:off x="1807794" y="7413626"/>
            <a:ext cx="1000064" cy="0"/>
          </a:xfrm>
          <a:prstGeom prst="line">
            <a:avLst/>
          </a:prstGeom>
          <a:ln cap="flat" w="38100">
            <a:solidFill>
              <a:srgbClr val="262626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3" id="3"/>
          <p:cNvSpPr/>
          <p:nvPr/>
        </p:nvSpPr>
        <p:spPr>
          <a:xfrm flipH="false" flipV="false" rot="0">
            <a:off x="9973062" y="1468941"/>
            <a:ext cx="6347661" cy="3608942"/>
          </a:xfrm>
          <a:custGeom>
            <a:avLst/>
            <a:gdLst/>
            <a:ahLst/>
            <a:cxnLst/>
            <a:rect r="r" b="b" t="t" l="l"/>
            <a:pathLst>
              <a:path h="3608942" w="6347661">
                <a:moveTo>
                  <a:pt x="0" y="0"/>
                </a:moveTo>
                <a:lnTo>
                  <a:pt x="6347661" y="0"/>
                </a:lnTo>
                <a:lnTo>
                  <a:pt x="6347661" y="3608942"/>
                </a:lnTo>
                <a:lnTo>
                  <a:pt x="0" y="36089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27" r="0" b="-127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760169" y="2340395"/>
            <a:ext cx="7776914" cy="15906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297"/>
              </a:lnSpc>
            </a:pPr>
            <a:r>
              <a:rPr lang="en-US" sz="5623" spc="-230">
                <a:solidFill>
                  <a:srgbClr val="262626"/>
                </a:solidFill>
                <a:latin typeface="Inter"/>
                <a:ea typeface="Inter"/>
                <a:cs typeface="Inter"/>
                <a:sym typeface="Inter"/>
              </a:rPr>
              <a:t>Electoral Strategy: Delayed &amp; Conditional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5957343" y="824865"/>
            <a:ext cx="1301957" cy="3166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1272"/>
              </a:lnSpc>
            </a:pPr>
            <a:r>
              <a:rPr lang="en-US" sz="1200" spc="-22">
                <a:solidFill>
                  <a:srgbClr val="262626"/>
                </a:solidFill>
                <a:latin typeface="Inter"/>
                <a:ea typeface="Inter"/>
                <a:cs typeface="Inter"/>
                <a:sym typeface="Inter"/>
              </a:rPr>
              <a:t>Operation Red Trench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817319" y="1801820"/>
            <a:ext cx="3215808" cy="1725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257"/>
              </a:lnSpc>
            </a:pPr>
            <a:r>
              <a:rPr lang="en-US" sz="1478" spc="-25">
                <a:solidFill>
                  <a:srgbClr val="3062DC"/>
                </a:solidFill>
                <a:latin typeface="Inter"/>
                <a:ea typeface="Inter"/>
                <a:cs typeface="Inter"/>
                <a:sym typeface="Inter"/>
              </a:rPr>
              <a:t>Pillar 4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9973062" y="5468900"/>
            <a:ext cx="3038641" cy="3349159"/>
            <a:chOff x="0" y="0"/>
            <a:chExt cx="958061" cy="1055965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958061" cy="1055965"/>
            </a:xfrm>
            <a:custGeom>
              <a:avLst/>
              <a:gdLst/>
              <a:ahLst/>
              <a:cxnLst/>
              <a:rect r="r" b="b" t="t" l="l"/>
              <a:pathLst>
                <a:path h="1055965" w="958061">
                  <a:moveTo>
                    <a:pt x="56052" y="0"/>
                  </a:moveTo>
                  <a:lnTo>
                    <a:pt x="902009" y="0"/>
                  </a:lnTo>
                  <a:cubicBezTo>
                    <a:pt x="916875" y="0"/>
                    <a:pt x="931132" y="5905"/>
                    <a:pt x="941644" y="16417"/>
                  </a:cubicBezTo>
                  <a:cubicBezTo>
                    <a:pt x="952156" y="26929"/>
                    <a:pt x="958061" y="41186"/>
                    <a:pt x="958061" y="56052"/>
                  </a:cubicBezTo>
                  <a:lnTo>
                    <a:pt x="958061" y="999913"/>
                  </a:lnTo>
                  <a:cubicBezTo>
                    <a:pt x="958061" y="1030870"/>
                    <a:pt x="932966" y="1055965"/>
                    <a:pt x="902009" y="1055965"/>
                  </a:cubicBezTo>
                  <a:lnTo>
                    <a:pt x="56052" y="1055965"/>
                  </a:lnTo>
                  <a:cubicBezTo>
                    <a:pt x="41186" y="1055965"/>
                    <a:pt x="26929" y="1050060"/>
                    <a:pt x="16417" y="1039548"/>
                  </a:cubicBezTo>
                  <a:cubicBezTo>
                    <a:pt x="5905" y="1029036"/>
                    <a:pt x="0" y="1014779"/>
                    <a:pt x="0" y="999913"/>
                  </a:cubicBezTo>
                  <a:lnTo>
                    <a:pt x="0" y="56052"/>
                  </a:lnTo>
                  <a:cubicBezTo>
                    <a:pt x="0" y="41186"/>
                    <a:pt x="5905" y="26929"/>
                    <a:pt x="16417" y="16417"/>
                  </a:cubicBezTo>
                  <a:cubicBezTo>
                    <a:pt x="26929" y="5905"/>
                    <a:pt x="41186" y="0"/>
                    <a:pt x="56052" y="0"/>
                  </a:cubicBezTo>
                  <a:close/>
                </a:path>
              </a:pathLst>
            </a:custGeom>
            <a:solidFill>
              <a:srgbClr val="3062DC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19050"/>
              <a:ext cx="958061" cy="103691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1590"/>
                </a:lnSpc>
              </a:pPr>
            </a:p>
          </p:txBody>
        </p:sp>
      </p:grpSp>
      <p:sp>
        <p:nvSpPr>
          <p:cNvPr name="TextBox 10" id="10"/>
          <p:cNvSpPr txBox="true"/>
          <p:nvPr/>
        </p:nvSpPr>
        <p:spPr>
          <a:xfrm rot="0">
            <a:off x="10305647" y="7738479"/>
            <a:ext cx="2284371" cy="5498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219"/>
              </a:lnSpc>
            </a:pPr>
            <a:r>
              <a:rPr lang="en-US" sz="1707" spc="-29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No parliamentary candidates before 2031</a:t>
            </a:r>
          </a:p>
        </p:txBody>
      </p:sp>
      <p:grpSp>
        <p:nvGrpSpPr>
          <p:cNvPr name="Group 11" id="11"/>
          <p:cNvGrpSpPr/>
          <p:nvPr/>
        </p:nvGrpSpPr>
        <p:grpSpPr>
          <a:xfrm rot="0">
            <a:off x="13390232" y="5468900"/>
            <a:ext cx="2930490" cy="3349159"/>
            <a:chOff x="0" y="0"/>
            <a:chExt cx="923962" cy="1055965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923962" cy="1055965"/>
            </a:xfrm>
            <a:custGeom>
              <a:avLst/>
              <a:gdLst/>
              <a:ahLst/>
              <a:cxnLst/>
              <a:rect r="r" b="b" t="t" l="l"/>
              <a:pathLst>
                <a:path h="1055965" w="923962">
                  <a:moveTo>
                    <a:pt x="58121" y="0"/>
                  </a:moveTo>
                  <a:lnTo>
                    <a:pt x="865841" y="0"/>
                  </a:lnTo>
                  <a:cubicBezTo>
                    <a:pt x="881256" y="0"/>
                    <a:pt x="896039" y="6123"/>
                    <a:pt x="906939" y="17023"/>
                  </a:cubicBezTo>
                  <a:cubicBezTo>
                    <a:pt x="917839" y="27923"/>
                    <a:pt x="923962" y="42706"/>
                    <a:pt x="923962" y="58121"/>
                  </a:cubicBezTo>
                  <a:lnTo>
                    <a:pt x="923962" y="997844"/>
                  </a:lnTo>
                  <a:cubicBezTo>
                    <a:pt x="923962" y="1029944"/>
                    <a:pt x="897941" y="1055965"/>
                    <a:pt x="865841" y="1055965"/>
                  </a:cubicBezTo>
                  <a:lnTo>
                    <a:pt x="58121" y="1055965"/>
                  </a:lnTo>
                  <a:cubicBezTo>
                    <a:pt x="42706" y="1055965"/>
                    <a:pt x="27923" y="1049842"/>
                    <a:pt x="17023" y="1038942"/>
                  </a:cubicBezTo>
                  <a:cubicBezTo>
                    <a:pt x="6123" y="1028042"/>
                    <a:pt x="0" y="1013259"/>
                    <a:pt x="0" y="997844"/>
                  </a:cubicBezTo>
                  <a:lnTo>
                    <a:pt x="0" y="58121"/>
                  </a:lnTo>
                  <a:cubicBezTo>
                    <a:pt x="0" y="42706"/>
                    <a:pt x="6123" y="27923"/>
                    <a:pt x="17023" y="17023"/>
                  </a:cubicBezTo>
                  <a:cubicBezTo>
                    <a:pt x="27923" y="6123"/>
                    <a:pt x="42706" y="0"/>
                    <a:pt x="58121" y="0"/>
                  </a:cubicBezTo>
                  <a:close/>
                </a:path>
              </a:pathLst>
            </a:custGeom>
            <a:solidFill>
              <a:srgbClr val="262626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19050"/>
              <a:ext cx="923962" cy="103691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1590"/>
                </a:lnSpc>
              </a:pPr>
            </a:p>
          </p:txBody>
        </p:sp>
      </p:grpSp>
      <p:sp>
        <p:nvSpPr>
          <p:cNvPr name="TextBox 14" id="14"/>
          <p:cNvSpPr txBox="true"/>
          <p:nvPr/>
        </p:nvSpPr>
        <p:spPr>
          <a:xfrm rot="0">
            <a:off x="13722817" y="7738479"/>
            <a:ext cx="2284371" cy="5498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219"/>
              </a:lnSpc>
            </a:pPr>
            <a:r>
              <a:rPr lang="en-US" sz="1707" spc="-29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Recallable representatives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760169" y="7917101"/>
            <a:ext cx="5739422" cy="7995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127"/>
              </a:lnSpc>
            </a:pPr>
            <a:r>
              <a:rPr lang="en-US" sz="1519">
                <a:solidFill>
                  <a:srgbClr val="515151"/>
                </a:solidFill>
                <a:latin typeface="Inter"/>
                <a:ea typeface="Inter"/>
                <a:cs typeface="Inter"/>
                <a:sym typeface="Inter"/>
              </a:rPr>
              <a:t>Focus on local elections only after building genuine community presence. All candidates live on worker wages and remain accountable.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>
            <a:off x="1625921" y="5517730"/>
            <a:ext cx="1000064" cy="0"/>
          </a:xfrm>
          <a:prstGeom prst="line">
            <a:avLst/>
          </a:prstGeom>
          <a:ln cap="flat" w="38100">
            <a:solidFill>
              <a:srgbClr val="DC143C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3" id="3"/>
          <p:cNvSpPr txBox="true"/>
          <p:nvPr/>
        </p:nvSpPr>
        <p:spPr>
          <a:xfrm rot="0">
            <a:off x="1568771" y="2215250"/>
            <a:ext cx="5392301" cy="19744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588"/>
              </a:lnSpc>
            </a:pPr>
            <a:r>
              <a:rPr lang="en-US" sz="7904" spc="-324">
                <a:solidFill>
                  <a:srgbClr val="262626"/>
                </a:solidFill>
                <a:latin typeface="Inter"/>
                <a:ea typeface="Inter"/>
                <a:cs typeface="Inter"/>
                <a:sym typeface="Inter"/>
              </a:rPr>
              <a:t>Unity Strategy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5957343" y="834390"/>
            <a:ext cx="1301957" cy="4076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1588"/>
              </a:lnSpc>
            </a:pPr>
            <a:r>
              <a:rPr lang="en-US" sz="1498" spc="-28">
                <a:solidFill>
                  <a:srgbClr val="262626"/>
                </a:solidFill>
                <a:latin typeface="Inter"/>
                <a:ea typeface="Inter"/>
                <a:cs typeface="Inter"/>
                <a:sym typeface="Inter"/>
              </a:rPr>
              <a:t>Operation Red Trench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7469723" y="2168571"/>
            <a:ext cx="3033186" cy="3349159"/>
            <a:chOff x="0" y="0"/>
            <a:chExt cx="956341" cy="1055965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956341" cy="1055965"/>
            </a:xfrm>
            <a:custGeom>
              <a:avLst/>
              <a:gdLst/>
              <a:ahLst/>
              <a:cxnLst/>
              <a:rect r="r" b="b" t="t" l="l"/>
              <a:pathLst>
                <a:path h="1055965" w="956341">
                  <a:moveTo>
                    <a:pt x="71467" y="0"/>
                  </a:moveTo>
                  <a:lnTo>
                    <a:pt x="884874" y="0"/>
                  </a:lnTo>
                  <a:cubicBezTo>
                    <a:pt x="903828" y="0"/>
                    <a:pt x="922006" y="7530"/>
                    <a:pt x="935409" y="20932"/>
                  </a:cubicBezTo>
                  <a:cubicBezTo>
                    <a:pt x="948812" y="34335"/>
                    <a:pt x="956341" y="52513"/>
                    <a:pt x="956341" y="71467"/>
                  </a:cubicBezTo>
                  <a:lnTo>
                    <a:pt x="956341" y="984498"/>
                  </a:lnTo>
                  <a:cubicBezTo>
                    <a:pt x="956341" y="1003452"/>
                    <a:pt x="948812" y="1021630"/>
                    <a:pt x="935409" y="1035033"/>
                  </a:cubicBezTo>
                  <a:cubicBezTo>
                    <a:pt x="922006" y="1048436"/>
                    <a:pt x="903828" y="1055965"/>
                    <a:pt x="884874" y="1055965"/>
                  </a:cubicBezTo>
                  <a:lnTo>
                    <a:pt x="71467" y="1055965"/>
                  </a:lnTo>
                  <a:cubicBezTo>
                    <a:pt x="52513" y="1055965"/>
                    <a:pt x="34335" y="1048436"/>
                    <a:pt x="20932" y="1035033"/>
                  </a:cubicBezTo>
                  <a:cubicBezTo>
                    <a:pt x="7530" y="1021630"/>
                    <a:pt x="0" y="1003452"/>
                    <a:pt x="0" y="984498"/>
                  </a:cubicBezTo>
                  <a:lnTo>
                    <a:pt x="0" y="71467"/>
                  </a:lnTo>
                  <a:cubicBezTo>
                    <a:pt x="0" y="52513"/>
                    <a:pt x="7530" y="34335"/>
                    <a:pt x="20932" y="20932"/>
                  </a:cubicBezTo>
                  <a:cubicBezTo>
                    <a:pt x="34335" y="7530"/>
                    <a:pt x="52513" y="0"/>
                    <a:pt x="71467" y="0"/>
                  </a:cubicBezTo>
                  <a:close/>
                </a:path>
              </a:pathLst>
            </a:custGeom>
            <a:solidFill>
              <a:srgbClr val="8B0000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19050"/>
              <a:ext cx="956341" cy="103691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1590"/>
                </a:lnSpc>
              </a:pPr>
            </a:p>
          </p:txBody>
        </p:sp>
      </p:grpSp>
      <p:sp>
        <p:nvSpPr>
          <p:cNvPr name="TextBox 8" id="8"/>
          <p:cNvSpPr txBox="true"/>
          <p:nvPr/>
        </p:nvSpPr>
        <p:spPr>
          <a:xfrm rot="0">
            <a:off x="7850663" y="3982077"/>
            <a:ext cx="2284371" cy="91937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415"/>
              </a:lnSpc>
            </a:pPr>
            <a:r>
              <a:rPr lang="en-US" sz="1858" spc="-3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Practical unity leading to potential future fusion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7850663" y="2414654"/>
            <a:ext cx="1910551" cy="6086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900"/>
              </a:lnSpc>
            </a:pPr>
            <a:r>
              <a:rPr lang="en-US" sz="3769" spc="-64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RCC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10625438" y="2168571"/>
            <a:ext cx="3033186" cy="3349159"/>
            <a:chOff x="0" y="0"/>
            <a:chExt cx="956341" cy="1055965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956341" cy="1055965"/>
            </a:xfrm>
            <a:custGeom>
              <a:avLst/>
              <a:gdLst/>
              <a:ahLst/>
              <a:cxnLst/>
              <a:rect r="r" b="b" t="t" l="l"/>
              <a:pathLst>
                <a:path h="1055965" w="956341">
                  <a:moveTo>
                    <a:pt x="71467" y="0"/>
                  </a:moveTo>
                  <a:lnTo>
                    <a:pt x="884874" y="0"/>
                  </a:lnTo>
                  <a:cubicBezTo>
                    <a:pt x="903828" y="0"/>
                    <a:pt x="922006" y="7530"/>
                    <a:pt x="935409" y="20932"/>
                  </a:cubicBezTo>
                  <a:cubicBezTo>
                    <a:pt x="948812" y="34335"/>
                    <a:pt x="956341" y="52513"/>
                    <a:pt x="956341" y="71467"/>
                  </a:cubicBezTo>
                  <a:lnTo>
                    <a:pt x="956341" y="984498"/>
                  </a:lnTo>
                  <a:cubicBezTo>
                    <a:pt x="956341" y="1003452"/>
                    <a:pt x="948812" y="1021630"/>
                    <a:pt x="935409" y="1035033"/>
                  </a:cubicBezTo>
                  <a:cubicBezTo>
                    <a:pt x="922006" y="1048436"/>
                    <a:pt x="903828" y="1055965"/>
                    <a:pt x="884874" y="1055965"/>
                  </a:cubicBezTo>
                  <a:lnTo>
                    <a:pt x="71467" y="1055965"/>
                  </a:lnTo>
                  <a:cubicBezTo>
                    <a:pt x="52513" y="1055965"/>
                    <a:pt x="34335" y="1048436"/>
                    <a:pt x="20932" y="1035033"/>
                  </a:cubicBezTo>
                  <a:cubicBezTo>
                    <a:pt x="7530" y="1021630"/>
                    <a:pt x="0" y="1003452"/>
                    <a:pt x="0" y="984498"/>
                  </a:cubicBezTo>
                  <a:lnTo>
                    <a:pt x="0" y="71467"/>
                  </a:lnTo>
                  <a:cubicBezTo>
                    <a:pt x="0" y="52513"/>
                    <a:pt x="7530" y="34335"/>
                    <a:pt x="20932" y="20932"/>
                  </a:cubicBezTo>
                  <a:cubicBezTo>
                    <a:pt x="34335" y="7530"/>
                    <a:pt x="52513" y="0"/>
                    <a:pt x="71467" y="0"/>
                  </a:cubicBezTo>
                  <a:close/>
                </a:path>
              </a:pathLst>
            </a:custGeom>
            <a:solidFill>
              <a:srgbClr val="DC143C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19050"/>
              <a:ext cx="956341" cy="103691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1590"/>
                </a:lnSpc>
              </a:pPr>
            </a:p>
          </p:txBody>
        </p:sp>
      </p:grpSp>
      <p:sp>
        <p:nvSpPr>
          <p:cNvPr name="TextBox 13" id="13"/>
          <p:cNvSpPr txBox="true"/>
          <p:nvPr/>
        </p:nvSpPr>
        <p:spPr>
          <a:xfrm rot="0">
            <a:off x="11006378" y="3982077"/>
            <a:ext cx="2284371" cy="61457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415"/>
              </a:lnSpc>
            </a:pPr>
            <a:r>
              <a:rPr lang="en-US" sz="1858" spc="-3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Red Platform shared minimum programme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1006378" y="2414654"/>
            <a:ext cx="1910551" cy="6086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900"/>
              </a:lnSpc>
            </a:pPr>
            <a:r>
              <a:rPr lang="en-US" sz="3769" spc="-64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RPC</a:t>
            </a:r>
          </a:p>
        </p:txBody>
      </p:sp>
      <p:grpSp>
        <p:nvGrpSpPr>
          <p:cNvPr name="Group 15" id="15"/>
          <p:cNvGrpSpPr/>
          <p:nvPr/>
        </p:nvGrpSpPr>
        <p:grpSpPr>
          <a:xfrm rot="0">
            <a:off x="13782449" y="2168571"/>
            <a:ext cx="3033186" cy="3349159"/>
            <a:chOff x="0" y="0"/>
            <a:chExt cx="956341" cy="1055965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956341" cy="1055965"/>
            </a:xfrm>
            <a:custGeom>
              <a:avLst/>
              <a:gdLst/>
              <a:ahLst/>
              <a:cxnLst/>
              <a:rect r="r" b="b" t="t" l="l"/>
              <a:pathLst>
                <a:path h="1055965" w="956341">
                  <a:moveTo>
                    <a:pt x="71467" y="0"/>
                  </a:moveTo>
                  <a:lnTo>
                    <a:pt x="884874" y="0"/>
                  </a:lnTo>
                  <a:cubicBezTo>
                    <a:pt x="903828" y="0"/>
                    <a:pt x="922006" y="7530"/>
                    <a:pt x="935409" y="20932"/>
                  </a:cubicBezTo>
                  <a:cubicBezTo>
                    <a:pt x="948812" y="34335"/>
                    <a:pt x="956341" y="52513"/>
                    <a:pt x="956341" y="71467"/>
                  </a:cubicBezTo>
                  <a:lnTo>
                    <a:pt x="956341" y="984498"/>
                  </a:lnTo>
                  <a:cubicBezTo>
                    <a:pt x="956341" y="1003452"/>
                    <a:pt x="948812" y="1021630"/>
                    <a:pt x="935409" y="1035033"/>
                  </a:cubicBezTo>
                  <a:cubicBezTo>
                    <a:pt x="922006" y="1048436"/>
                    <a:pt x="903828" y="1055965"/>
                    <a:pt x="884874" y="1055965"/>
                  </a:cubicBezTo>
                  <a:lnTo>
                    <a:pt x="71467" y="1055965"/>
                  </a:lnTo>
                  <a:cubicBezTo>
                    <a:pt x="52513" y="1055965"/>
                    <a:pt x="34335" y="1048436"/>
                    <a:pt x="20932" y="1035033"/>
                  </a:cubicBezTo>
                  <a:cubicBezTo>
                    <a:pt x="7530" y="1021630"/>
                    <a:pt x="0" y="1003452"/>
                    <a:pt x="0" y="984498"/>
                  </a:cubicBezTo>
                  <a:lnTo>
                    <a:pt x="0" y="71467"/>
                  </a:lnTo>
                  <a:cubicBezTo>
                    <a:pt x="0" y="52513"/>
                    <a:pt x="7530" y="34335"/>
                    <a:pt x="20932" y="20932"/>
                  </a:cubicBezTo>
                  <a:cubicBezTo>
                    <a:pt x="34335" y="7530"/>
                    <a:pt x="52513" y="0"/>
                    <a:pt x="71467" y="0"/>
                  </a:cubicBezTo>
                  <a:close/>
                </a:path>
              </a:pathLst>
            </a:custGeom>
            <a:solidFill>
              <a:srgbClr val="1A1A1A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0" y="19050"/>
              <a:ext cx="956341" cy="103691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1590"/>
                </a:lnSpc>
              </a:pPr>
            </a:p>
          </p:txBody>
        </p:sp>
      </p:grpSp>
      <p:sp>
        <p:nvSpPr>
          <p:cNvPr name="TextBox 18" id="18"/>
          <p:cNvSpPr txBox="true"/>
          <p:nvPr/>
        </p:nvSpPr>
        <p:spPr>
          <a:xfrm rot="0">
            <a:off x="14163389" y="3982077"/>
            <a:ext cx="2348526" cy="61457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415"/>
              </a:lnSpc>
            </a:pPr>
            <a:r>
              <a:rPr lang="en-US" sz="1858" spc="-3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Coordination without merger or dissolution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4163389" y="2414654"/>
            <a:ext cx="1910551" cy="6086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900"/>
              </a:lnSpc>
            </a:pPr>
            <a:r>
              <a:rPr lang="en-US" sz="3769" spc="-64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CWM</a:t>
            </a:r>
          </a:p>
        </p:txBody>
      </p:sp>
      <p:sp>
        <p:nvSpPr>
          <p:cNvPr name="Freeform 20" id="20"/>
          <p:cNvSpPr/>
          <p:nvPr/>
        </p:nvSpPr>
        <p:spPr>
          <a:xfrm flipH="false" flipV="false" rot="0">
            <a:off x="1472365" y="6270205"/>
            <a:ext cx="15343270" cy="2508375"/>
          </a:xfrm>
          <a:custGeom>
            <a:avLst/>
            <a:gdLst/>
            <a:ahLst/>
            <a:cxnLst/>
            <a:rect r="r" b="b" t="t" l="l"/>
            <a:pathLst>
              <a:path h="2508375" w="15343270">
                <a:moveTo>
                  <a:pt x="0" y="0"/>
                </a:moveTo>
                <a:lnTo>
                  <a:pt x="15343270" y="0"/>
                </a:lnTo>
                <a:lnTo>
                  <a:pt x="15343270" y="2508375"/>
                </a:lnTo>
                <a:lnTo>
                  <a:pt x="0" y="250837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24329" r="0" b="-124329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DAHLJSy5cfQ</dc:identifier>
  <dcterms:modified xsi:type="dcterms:W3CDTF">2011-08-01T06:04:30Z</dcterms:modified>
  <cp:revision>1</cp:revision>
  <dc:title>Revolutionary Color Palette Design</dc:title>
</cp:coreProperties>
</file>