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0" y="1097280"/>
            <a:ext cx="1828800" cy="11887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71600" y="2560320"/>
            <a:ext cx="15544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 LA UNIÓN CÍVICO-MILITAR</a:t>
            </a:r>
            <a:endParaRPr lang="en-US" sz="3200" dirty="0"/>
          </a:p>
          <a:p>
            <a:pPr algn="ctr" indent="0" marL="0">
              <a:buNone/>
            </a:pPr>
            <a:r>
              <a:rPr lang="en-US" sz="32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LA “DETERMINACIÓN ABSOLUTA”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1371600" y="4389120"/>
            <a:ext cx="1554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3A33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Cronología de la política cívico-militar en Venezuela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i="1" dirty="0">
                <a:solidFill>
                  <a:srgbClr val="3A33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(1999 – 2026)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6858000" y="5394960"/>
            <a:ext cx="21945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079992" y="533095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235440" y="5394960"/>
            <a:ext cx="21945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71600" y="5760720"/>
            <a:ext cx="1554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Material educativo basado en la crónica de Solidariogb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27 de septiembre de 2026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/ 12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640080"/>
            <a:ext cx="164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OBJETIVOS DE APRENDIZAJE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87752" y="112471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1554480"/>
            <a:ext cx="16642080" cy="1554480"/>
          </a:xfrm>
          <a:prstGeom prst="roundRect">
            <a:avLst>
              <a:gd name="adj" fmla="val 4706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554480"/>
            <a:ext cx="109728" cy="155448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88720" y="17830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468880" y="1783080"/>
            <a:ext cx="1417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Comprender la evolución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2468880" y="2286000"/>
            <a:ext cx="1417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Identificar las tres grandes etapas de la política cívico-militar venezolana desde 1999 hasta 2026.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22960" y="3291840"/>
            <a:ext cx="16642080" cy="1554480"/>
          </a:xfrm>
          <a:prstGeom prst="roundRect">
            <a:avLst>
              <a:gd name="adj" fmla="val 4706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2960" y="3291840"/>
            <a:ext cx="109728" cy="155448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88720" y="352044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2468880" y="3520440"/>
            <a:ext cx="1417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Analizar los hitos clave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2468880" y="4023360"/>
            <a:ext cx="1417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Examinar los planes, instituciones y eventos que articularon la relación entre civiles y militares.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22960" y="5029200"/>
            <a:ext cx="16642080" cy="1554480"/>
          </a:xfrm>
          <a:prstGeom prst="roundRect">
            <a:avLst>
              <a:gd name="adj" fmla="val 4706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2960" y="5029200"/>
            <a:ext cx="109728" cy="155448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188720" y="525780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2468880" y="5257800"/>
            <a:ext cx="1417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Contextualizar geopolíticamente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2468880" y="5760720"/>
            <a:ext cx="1417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Situar la trayectoria venezolana en el marco de las tensiones con Estados Unidos y la región.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822960" y="6766560"/>
            <a:ext cx="16642080" cy="1554480"/>
          </a:xfrm>
          <a:prstGeom prst="roundRect">
            <a:avLst>
              <a:gd name="adj" fmla="val 4706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22960" y="6766560"/>
            <a:ext cx="109728" cy="155448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188720" y="699516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2468880" y="6995160"/>
            <a:ext cx="1417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Reflexionar críticamente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2468880" y="7498080"/>
            <a:ext cx="1417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Evaluar las rupturas y continuidades tras los sucesos de enero de 2026.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/ 12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640080"/>
            <a:ext cx="164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LAS TRES ETAPAS DE LA POLÍTICA CÍVICO-MILITAR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87752" y="112471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1554480"/>
            <a:ext cx="5394960" cy="7132320"/>
          </a:xfrm>
          <a:prstGeom prst="roundRect">
            <a:avLst>
              <a:gd name="adj" fmla="val 1695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554480"/>
            <a:ext cx="5394960" cy="137160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1691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1999 – 2013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21031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Cimientos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005840" y="25146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5E6D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Era Chávez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97280" y="329184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Plan Bolívar 2000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429768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Proyecto Nacional Simón Bolívar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97280" y="530352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Creación de la Milicia Bolivariana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97280" y="630936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Institucionalización del vínculo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92240" y="1554480"/>
            <a:ext cx="5394960" cy="7132320"/>
          </a:xfrm>
          <a:prstGeom prst="roundRect">
            <a:avLst>
              <a:gd name="adj" fmla="val 1695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92240" y="1554480"/>
            <a:ext cx="5394960" cy="137160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675120" y="1691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2013 – 2025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675120" y="21031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Institucionalización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675120" y="25146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5E6D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Era Maduro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766560" y="329184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Plan Zamora (2017)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766560" y="429768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BRICOMILES (2022-)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766560" y="530352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Plan Simón Bolívar de Soberanía y Paz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766560" y="630936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Escalada de presión militar de EE.UU.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12161520" y="1554480"/>
            <a:ext cx="5394960" cy="7132320"/>
          </a:xfrm>
          <a:prstGeom prst="roundRect">
            <a:avLst>
              <a:gd name="adj" fmla="val 1695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2161520" y="1554480"/>
            <a:ext cx="5394960" cy="137160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2344400" y="1691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Enero 2026 →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2344400" y="21031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Ruptura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12344400" y="25146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F5E6D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Post-invasión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2435840" y="329184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Operación Determinación Absoluta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12435840" y="429768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Captura de Maduro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12435840" y="530352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Presidencia de Delcy Rodríguez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12435840" y="630936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▸  Amnistía y negociaciones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/ 12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594360"/>
            <a:ext cx="1645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PRIMERA ETAPA  ·  1999 – 2013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960120"/>
            <a:ext cx="1645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cimientos de la unión cívico-militar en la era de Chávez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46304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87752" y="139903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0" y="146304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783080"/>
            <a:ext cx="8138160" cy="3108960"/>
          </a:xfrm>
          <a:prstGeom prst="roundRect">
            <a:avLst>
              <a:gd name="adj" fmla="val 235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2960" y="1783080"/>
            <a:ext cx="109728" cy="31089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88720" y="20574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1999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 Bolívar 2000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88720" y="3063240"/>
            <a:ext cx="7406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Miles de soldados desplegados en las calles para reparar infraestructura, pintar escuelas, realizar jornadas médicas y distribuir alimentos. Primer gran plan cívico-militar de la era chavista.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326880" y="1783080"/>
            <a:ext cx="8138160" cy="3108960"/>
          </a:xfrm>
          <a:prstGeom prst="roundRect">
            <a:avLst>
              <a:gd name="adj" fmla="val 235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326880" y="1783080"/>
            <a:ext cx="109728" cy="31089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92640" y="20574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1999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692640" y="24688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Proyecto Nacional Simón Bolívar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692640" y="3063240"/>
            <a:ext cx="7406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Propone la “democracia participativa” y el “desarrollo endógeno”. Convierte a Bolívar en el ancestro simbólico de casi toda la agenda política.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22960" y="5166360"/>
            <a:ext cx="8138160" cy="3108960"/>
          </a:xfrm>
          <a:prstGeom prst="roundRect">
            <a:avLst>
              <a:gd name="adj" fmla="val 235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2960" y="5166360"/>
            <a:ext cx="109728" cy="31089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88720" y="5440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2007-09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88720" y="585216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Creación de la Milicia Bolivariana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188720" y="6446520"/>
            <a:ext cx="7406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Puente institucional entre la sociedad civil y la FANB. Civiles uniformados y armados que sirven como fuerza complementaria de los componentes profesionales.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9326880" y="5166360"/>
            <a:ext cx="8138160" cy="3108960"/>
          </a:xfrm>
          <a:prstGeom prst="roundRect">
            <a:avLst>
              <a:gd name="adj" fmla="val 235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326880" y="5166360"/>
            <a:ext cx="109728" cy="31089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692640" y="5440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2013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692640" y="585216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Muerte de Chávez · Asume Maduro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692640" y="6446520"/>
            <a:ext cx="7406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Chávez designa a Maduro como sucesor. Maduro continúa y profundiza la línea de unión cívico-militar, institucionalizándola.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/ 12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594360"/>
            <a:ext cx="1645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SEGUNDA ETAPA  ·  2013 – 2025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960120"/>
            <a:ext cx="1645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Institucionalización y escalada de confrontación bajo Maduro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46304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87752" y="139903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0" y="146304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783080"/>
            <a:ext cx="8138160" cy="3108960"/>
          </a:xfrm>
          <a:prstGeom prst="roundRect">
            <a:avLst>
              <a:gd name="adj" fmla="val 235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2960" y="1783080"/>
            <a:ext cx="109728" cy="31089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88720" y="20574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2017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 Zamora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188720" y="3063240"/>
            <a:ext cx="7406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Activado ante masivas protestas. Articula seguridad interna, control del orden público e “integración social”. Extiende el mecanismo cívico-militar hacia el control de la seguridad interna.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326880" y="1783080"/>
            <a:ext cx="8138160" cy="3108960"/>
          </a:xfrm>
          <a:prstGeom prst="roundRect">
            <a:avLst>
              <a:gd name="adj" fmla="val 235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326880" y="1783080"/>
            <a:ext cx="109728" cy="31089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92640" y="20574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2022–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692640" y="24688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BRICOMILES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692640" y="3063240"/>
            <a:ext cx="7406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Brigadas Comunales Militares para la Educación y la Salud. Voluntarios comunitarios colaboran con la FANB en remodelación de centros de salud y escuelas. Expresión concreta de la unión en servicios públicos de base.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22960" y="5166360"/>
            <a:ext cx="8138160" cy="3108960"/>
          </a:xfrm>
          <a:prstGeom prst="roundRect">
            <a:avLst>
              <a:gd name="adj" fmla="val 235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2960" y="5166360"/>
            <a:ext cx="109728" cy="31089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88720" y="5440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Ago 2025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88720" y="585216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 Simón Bolívar de Soberanía y Paz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188720" y="6446520"/>
            <a:ext cx="7406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Más de 15.000 “bases de defensa popular” inician registro cívico-militar. Se asignan tareas, armas y áreas de defensa. Cuatro fases: registro, lucha no armada, lucha armada preventiva y coordinación comunitaria.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9326880" y="5166360"/>
            <a:ext cx="8138160" cy="3108960"/>
          </a:xfrm>
          <a:prstGeom prst="roundRect">
            <a:avLst>
              <a:gd name="adj" fmla="val 235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326880" y="5166360"/>
            <a:ext cx="109728" cy="31089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692640" y="5440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Sep–Dic 2025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692640" y="585216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Escalada militar de EE.UU.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692640" y="6446520"/>
            <a:ext cx="7406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Ataques a embarcaciones sospechosas de narcotráfico (más de 100 muertos según Washington). Incautación de petrolero. Ataque de la CIA con drones a instalación portuaria. Preparación del terreno para la intervención.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/ 12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594360"/>
            <a:ext cx="1645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TERCERA ETAPA  ·  2-3 DE ENERO DE 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960120"/>
            <a:ext cx="1645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Operación Determinación Absoluta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822960" y="146304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87752" y="139903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0" y="146304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05840" y="2057400"/>
            <a:ext cx="320040" cy="320040"/>
          </a:xfrm>
          <a:prstGeom prst="ellipse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61288" y="2377440"/>
            <a:ext cx="0" cy="1508760"/>
          </a:xfrm>
          <a:prstGeom prst="line">
            <a:avLst/>
          </a:prstGeom>
          <a:noFill/>
          <a:ln w="25400">
            <a:solidFill>
              <a:srgbClr val="A8977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645920" y="1737360"/>
            <a:ext cx="1508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Noche del 2 de enero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645920" y="2148840"/>
            <a:ext cx="1508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Trump da la orden de combate. Más de 150 aeronaves despegan desde 20 bases (terrestres y navales): bombarderos, cazas, aviones de inteligencia y helicópteros.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005840" y="3886200"/>
            <a:ext cx="320040" cy="320040"/>
          </a:xfrm>
          <a:prstGeom prst="ellipse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61288" y="4206240"/>
            <a:ext cx="0" cy="1508760"/>
          </a:xfrm>
          <a:prstGeom prst="line">
            <a:avLst/>
          </a:prstGeom>
          <a:noFill/>
          <a:ln w="25400">
            <a:solidFill>
              <a:srgbClr val="A8977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645920" y="3566160"/>
            <a:ext cx="1508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~2:00 a.m. (hora Venezuela)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645920" y="3977640"/>
            <a:ext cx="1508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Fuerzas especiales estadounidenses llegan a la zona objetivo en Caracas. Según Washington, Maduro y Cilia Flores se rinden sin resistencia. Son trasladados a un buque de guerra y luego a Nueva York.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1005840" y="5715000"/>
            <a:ext cx="320040" cy="320040"/>
          </a:xfrm>
          <a:prstGeom prst="ellipse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61288" y="6035040"/>
            <a:ext cx="0" cy="1508760"/>
          </a:xfrm>
          <a:prstGeom prst="line">
            <a:avLst/>
          </a:prstGeom>
          <a:noFill/>
          <a:ln w="25400">
            <a:solidFill>
              <a:srgbClr val="A8977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45920" y="5394960"/>
            <a:ext cx="1508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de enero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645920" y="5806440"/>
            <a:ext cx="1508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Reacción internacional: China condena la “acción hegemónica” y exige liberación. Cuba habla de “terrorismo de Estado”. Rusia, Irán y otros condenan la violación de soberanía. Venezuela declara estado de emergencia.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1005840" y="7543800"/>
            <a:ext cx="320040" cy="320040"/>
          </a:xfrm>
          <a:prstGeom prst="ellipse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645920" y="7223760"/>
            <a:ext cx="1508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Bajas reportadas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645920" y="7635240"/>
            <a:ext cx="15087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Gobierno venezolano: 80-100 muertos (militares y civiles). Washington: sin bajas estadounidenses, solo “algunos” heridos. Una aeronave estadounidense fue alcanzada pero regresó a salvo.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/ 12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594360"/>
            <a:ext cx="1645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ETAPA POSTERIOR A LA INVASIÓN  ·  ENERO – AGOSTO 2026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960120"/>
            <a:ext cx="1645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Gobierno de transición, amnistía y negociaciones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46304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87752" y="139903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0" y="146304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691640"/>
            <a:ext cx="16642080" cy="1737360"/>
          </a:xfrm>
          <a:prstGeom prst="roundRect">
            <a:avLst>
              <a:gd name="adj" fmla="val 4211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2960" y="1691640"/>
            <a:ext cx="109728" cy="17373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88720" y="1874520"/>
            <a:ext cx="1591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de enero 2026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88720" y="2194560"/>
            <a:ext cx="1591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Delcy Rodríguez asume como presidenta encargada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88720" y="2606040"/>
            <a:ext cx="1591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Exige la liberación de Maduro y califica la acción de “atrocidad”, pero se muestra dispuesta a establecer una “relación de respeto” con Estados Unidos.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3566160"/>
            <a:ext cx="16642080" cy="1737360"/>
          </a:xfrm>
          <a:prstGeom prst="roundRect">
            <a:avLst>
              <a:gd name="adj" fmla="val 4211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2960" y="3566160"/>
            <a:ext cx="109728" cy="17373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88720" y="3749040"/>
            <a:ext cx="1591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Enero – febrero 2026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188720" y="4069080"/>
            <a:ext cx="1591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Liberación de presos políticos y ley de amnistía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88720" y="4480560"/>
            <a:ext cx="1591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Bajo presión estadounidense se liberan opositores (Juan Pablo Guanipa, Freddy Superlano, entre otros). Foro Penal verifica 436 liberaciones; aún quedaban 573 clasificados como presos políticos al 24 de febrero.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22960" y="5440680"/>
            <a:ext cx="16642080" cy="1737360"/>
          </a:xfrm>
          <a:prstGeom prst="roundRect">
            <a:avLst>
              <a:gd name="adj" fmla="val 4211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2960" y="5440680"/>
            <a:ext cx="109728" cy="17373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88720" y="5623560"/>
            <a:ext cx="1591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Febrero 2026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88720" y="5943600"/>
            <a:ext cx="1591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Investigaciones del Ministerio de Defensa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88720" y="6355080"/>
            <a:ext cx="1591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Padrino López confirma que se investigan los sucesos del 3 de enero. Califica la operación de “alta tecnología y gran escala” y afirma que “por ahora no hay una fuerza expedicionaria ocupando territorio venezolano”.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22960" y="7315200"/>
            <a:ext cx="16642080" cy="1737360"/>
          </a:xfrm>
          <a:prstGeom prst="roundRect">
            <a:avLst>
              <a:gd name="adj" fmla="val 4211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2960" y="7315200"/>
            <a:ext cx="109728" cy="17373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88720" y="7498080"/>
            <a:ext cx="1591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Julio – agosto 2026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188720" y="7818120"/>
            <a:ext cx="1591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Negociaciones gobierno-oposición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188720" y="8229600"/>
            <a:ext cx="15910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Conducidas por Jorge Rodríguez y Dinorah Figuera. Sectores de Machado y González no participan pero no obstaculizan. Temas: reformas judiciales, entre otros. El ritmo depende de la influencia de EE.UU.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 / 12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640080"/>
            <a:ext cx="164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REFLEXIÓN FINAL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87752" y="112471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463040"/>
            <a:ext cx="164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8A2A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la ideología a la geopolítica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22960" y="2103120"/>
            <a:ext cx="16642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Desde el “Plan Bolívar 2000” de 1999 hasta la intervención estadounidense del 3 de enero de 2026, la política cívico-militar venezolana atravesó tres etapas claras: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22960" y="3200400"/>
            <a:ext cx="5394960" cy="3474720"/>
          </a:xfrm>
          <a:prstGeom prst="roundRect">
            <a:avLst>
              <a:gd name="adj" fmla="val 2632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347472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097280" y="420624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Herramienta de servicio social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97280" y="512064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 militares participan en obras públicas, salud y alimentación (Plan Bolívar 2000).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92240" y="3200400"/>
            <a:ext cx="5394960" cy="3474720"/>
          </a:xfrm>
          <a:prstGeom prst="roundRect">
            <a:avLst>
              <a:gd name="adj" fmla="val 2632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66560" y="347472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6766560" y="420624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Mecanismo de seguridad interna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766560" y="512064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 del orden público y articulación con bases populares (Plan Zamora, BRICOMILES).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12161520" y="3200400"/>
            <a:ext cx="5394960" cy="3474720"/>
          </a:xfrm>
          <a:prstGeom prst="roundRect">
            <a:avLst>
              <a:gd name="adj" fmla="val 2632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2435840" y="347472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12435840" y="420624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Sistema de defensa territorial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435840" y="512064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Registro armado de bases de defensa popular y preparación ante amenaza externa (Plan Simón Bolívar 2025).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22960" y="6949440"/>
            <a:ext cx="1664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 evolución estuvo siempre entrelazada con el entorno geopolítico, especialmente con la relación con Estados Unidos. Los sucesos de enero de 2026 marcan una ruptura violenta en esa trayectoria.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/ 12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640080"/>
            <a:ext cx="164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CITAS DE REFERENCIA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87752" y="112471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1554480"/>
            <a:ext cx="16642080" cy="2423160"/>
          </a:xfrm>
          <a:prstGeom prst="roundRect">
            <a:avLst>
              <a:gd name="adj" fmla="val 3019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554480"/>
            <a:ext cx="109728" cy="24231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80160" y="1783080"/>
            <a:ext cx="15819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C1A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“El sistema de gobierno más perfecto es aquel que produce mayor suma de felicidad posible, mayor suma de seguridad social y mayor suma de estabilidad política.”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280160" y="3063240"/>
            <a:ext cx="1581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Simón Bolívar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80160" y="3429000"/>
            <a:ext cx="1581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También: “Es más difícil mantener el equilibrio de la libertad que soportar el peso de la tiranía.”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2960" y="4160520"/>
            <a:ext cx="16642080" cy="2423160"/>
          </a:xfrm>
          <a:prstGeom prst="roundRect">
            <a:avLst>
              <a:gd name="adj" fmla="val 3019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22960" y="4160520"/>
            <a:ext cx="109728" cy="24231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280160" y="4389120"/>
            <a:ext cx="15819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C1A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“Yo no estoy ahí para satisfacer una vanidad personal. Yo soy un luchador de toda mi vida. He dedicado mi esfuerzo y mi capacidad a hacer posible el camino al socialismo. Y cumplir el mandato que el pueblo me ha entregado.”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80160" y="5669280"/>
            <a:ext cx="1581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Salvador Allende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280160" y="6035040"/>
            <a:ext cx="1581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Entrevista con Fidel Castro, 1973. Su destino es invocado como advertencia sobre la intervención externa.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22960" y="6766560"/>
            <a:ext cx="16642080" cy="2423160"/>
          </a:xfrm>
          <a:prstGeom prst="roundRect">
            <a:avLst>
              <a:gd name="adj" fmla="val 3019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2960" y="6766560"/>
            <a:ext cx="109728" cy="2423160"/>
          </a:xfrm>
          <a:prstGeom prst="rect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280160" y="6995160"/>
            <a:ext cx="15819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C1A1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“La historia tendrá que contar con los pobres de América Latina, quienes han decidido empezar a escribir ellos mismos, para siempre, su historia.”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280160" y="8275320"/>
            <a:ext cx="1581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Ernesto Che Guevara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280160" y="8641080"/>
            <a:ext cx="1581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Discurso ante la ONU, 11 de diciembre de 1964. Influencia espiritual en la Revolución Bolivariana.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 / 12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640080"/>
            <a:ext cx="164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CONCEPTOS CLAVE PARA EL ESTUDIO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87752" y="112471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1554480"/>
            <a:ext cx="8138160" cy="2286000"/>
          </a:xfrm>
          <a:prstGeom prst="roundRect">
            <a:avLst>
              <a:gd name="adj" fmla="val 3200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1783080"/>
            <a:ext cx="7589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Unión cívico-militar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97280" y="2331720"/>
            <a:ext cx="7589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Modelo que busca integrar a la población civil y a las fuerzas armadas en un proyecto político y de defensa común, más allá de la separación clásica entre ámbito civil y militar.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326880" y="1554480"/>
            <a:ext cx="8138160" cy="2286000"/>
          </a:xfrm>
          <a:prstGeom prst="roundRect">
            <a:avLst>
              <a:gd name="adj" fmla="val 3200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601200" y="1783080"/>
            <a:ext cx="7589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Milicia Bolivariana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601200" y="2331720"/>
            <a:ext cx="7589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Cuerpo de civiles armados y uniformados creado como fuerza complementaria de la FANB, pensado como puente entre sociedad y ejército profesional.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22960" y="4023360"/>
            <a:ext cx="8138160" cy="2286000"/>
          </a:xfrm>
          <a:prstGeom prst="roundRect">
            <a:avLst>
              <a:gd name="adj" fmla="val 3200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97280" y="4251960"/>
            <a:ext cx="7589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Plan Zamora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97280" y="4800600"/>
            <a:ext cx="7589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Estrategia de 2017 orientada a la seguridad interna y el control del orden público mediante la articulación de fuerzas militares, policiales y bases populares.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326880" y="4023360"/>
            <a:ext cx="8138160" cy="2286000"/>
          </a:xfrm>
          <a:prstGeom prst="roundRect">
            <a:avLst>
              <a:gd name="adj" fmla="val 3200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601200" y="4251960"/>
            <a:ext cx="7589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BRICOMILES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601200" y="4800600"/>
            <a:ext cx="7589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Brigadas Comunales Militares para la Educación y la Salud: expresión práctica de la unión cívico-militar en el mantenimiento de infraestructura social básica.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22960" y="6492240"/>
            <a:ext cx="8138160" cy="2286000"/>
          </a:xfrm>
          <a:prstGeom prst="roundRect">
            <a:avLst>
              <a:gd name="adj" fmla="val 3200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97280" y="6720840"/>
            <a:ext cx="7589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Bases de defensa popular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97280" y="7269480"/>
            <a:ext cx="7589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Estructuras territoriales de registro y organización cívico-militar impulsadas en 2025 dentro del Plan Simón Bolívar de Soberanía y Paz.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9326880" y="6492240"/>
            <a:ext cx="8138160" cy="2286000"/>
          </a:xfrm>
          <a:prstGeom prst="roundRect">
            <a:avLst>
              <a:gd name="adj" fmla="val 3200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0" y="6720840"/>
            <a:ext cx="7589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Operación Determinación Absoluta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601200" y="7269480"/>
            <a:ext cx="7589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Nombre dado a la operación militar estadounidense del 2-3 de enero de 2026 que resultó en la captura de Nicolás Maduro.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/ 12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640080"/>
            <a:ext cx="1645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FUENTES Y REFERENCIAS PRINCIPALES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2296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87752" y="112471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0" y="1188720"/>
            <a:ext cx="17373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55448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737360" y="1554480"/>
            <a:ext cx="1536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RTVE – Resumen del conflicto EE.UU.–Venezuela (3-6 enero 2026)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14400" y="224028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737360" y="2240280"/>
            <a:ext cx="1536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Agência Brasil – Detalles de la operación militar (20 bases, 150 aeronaves)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292608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737360" y="2926080"/>
            <a:ext cx="1536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China.org.cn / Xinhua – Posición oficial china y análisis geopolítico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14400" y="361188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737360" y="3611880"/>
            <a:ext cx="1536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Correo del Orinoco – Plan Bolívar 2000 y transformación de la FANB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14400" y="429768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737360" y="4297680"/>
            <a:ext cx="1536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BBC Mundo – Plan Zamora (2017)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14400" y="498348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737360" y="4983480"/>
            <a:ext cx="1536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MPPE – Documentación sobre BRICOMILES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14400" y="566928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737360" y="5669280"/>
            <a:ext cx="1536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teleSUR – Declaraciones de Padrino López (agosto 2025)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914400" y="635508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737360" y="6355080"/>
            <a:ext cx="1536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House of Commons Library – Evolución posterior a la captura de Maduro (sep 2026)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14400" y="704088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737360" y="7040880"/>
            <a:ext cx="1536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Biblioteca UCAB / Biblioteca Nacional de Venezuela – Proyecto Nacional Simón Bolívar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914400" y="772668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2A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737360" y="7726680"/>
            <a:ext cx="15361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Foro Penal – Cifras de liberación de presos políticos (febrero 2026)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/ 12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A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7373600" cy="9555480"/>
          </a:xfrm>
          <a:prstGeom prst="rect">
            <a:avLst/>
          </a:prstGeom>
          <a:ln w="12700">
            <a:solidFill>
              <a:srgbClr val="A8977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1371600"/>
            <a:ext cx="1664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C1A1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 CONTINUAR EL ESTUDIO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858000" y="2103120"/>
            <a:ext cx="21945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079992" y="2039112"/>
            <a:ext cx="128016" cy="128016"/>
          </a:xfrm>
          <a:prstGeom prst="diamond">
            <a:avLst/>
          </a:prstGeom>
          <a:solidFill>
            <a:srgbClr val="8A2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35440" y="2103120"/>
            <a:ext cx="2194560" cy="0"/>
          </a:xfrm>
          <a:prstGeom prst="line">
            <a:avLst/>
          </a:prstGeom>
          <a:noFill/>
          <a:ln w="12700">
            <a:solidFill>
              <a:srgbClr val="A8977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286000" y="2743200"/>
            <a:ext cx="13716000" cy="1005840"/>
          </a:xfrm>
          <a:prstGeom prst="roundRect">
            <a:avLst>
              <a:gd name="adj" fmla="val 727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60320" y="2971800"/>
            <a:ext cx="1316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 ¿Qué elementos de continuidad y de ruptura se observan entre las tres etapas?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286000" y="3931920"/>
            <a:ext cx="13716000" cy="1005840"/>
          </a:xfrm>
          <a:prstGeom prst="roundRect">
            <a:avLst>
              <a:gd name="adj" fmla="val 727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560320" y="4160520"/>
            <a:ext cx="1316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  ¿Cómo se relaciona el modelo cívico-militar venezolano con experiencias históricas de otros países de la región?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2286000" y="5120640"/>
            <a:ext cx="13716000" cy="1005840"/>
          </a:xfrm>
          <a:prstGeom prst="roundRect">
            <a:avLst>
              <a:gd name="adj" fmla="val 727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560320" y="5349240"/>
            <a:ext cx="1316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 ¿Qué papel juega la geopolítica (especialmente la relación con EE.UU.) en la evolución de esta política?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2286000" y="6309360"/>
            <a:ext cx="13716000" cy="1005840"/>
          </a:xfrm>
          <a:prstGeom prst="roundRect">
            <a:avLst>
              <a:gd name="adj" fmla="val 7273"/>
            </a:avLst>
          </a:prstGeom>
          <a:solidFill>
            <a:srgbClr val="EBE0C7"/>
          </a:solidFill>
          <a:ln w="9525">
            <a:solidFill>
              <a:srgbClr val="A8977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560320" y="6537960"/>
            <a:ext cx="1316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A332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  ¿Qué dilemas éticos y políticos plantea la integración de civiles armados en estructuras de defensa?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2960" y="7772400"/>
            <a:ext cx="1664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Material elaborado con fines educativos a partir de la crónica de Solidariogb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Septiembre 2026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40080" y="9902952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SOLIDARIOGB  ·  CRÓNICA DE UNA INVASIÓN MÁS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5087600" y="990295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6B625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/ 12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la unión cívico-militar a la Determinación Absoluta</dc:title>
  <dc:subject>Cronología de la política cívico-militar en Venezuela (1999-2026)</dc:subject>
  <dc:creator>Solidariogb | Material educativo</dc:creator>
  <cp:lastModifiedBy>Solidariogb | Material educativo</cp:lastModifiedBy>
  <cp:revision>1</cp:revision>
  <dcterms:created xsi:type="dcterms:W3CDTF">2026-09-27T11:36:58Z</dcterms:created>
  <dcterms:modified xsi:type="dcterms:W3CDTF">2026-09-27T11:36:58Z</dcterms:modified>
</cp:coreProperties>
</file>